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6A363F3-F812-49E3-8571-90ABD5FC880E}">
          <p14:sldIdLst>
            <p14:sldId id="256"/>
            <p14:sldId id="257"/>
          </p14:sldIdLst>
        </p14:section>
        <p14:section name="Untitled Section" id="{28E49EFF-B1BA-4EE3-9A47-26C6F524145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976"/>
    <a:srgbClr val="822073"/>
    <a:srgbClr val="0088CE"/>
    <a:srgbClr val="FCB040"/>
    <a:srgbClr val="BFD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5360" autoAdjust="0"/>
  </p:normalViewPr>
  <p:slideViewPr>
    <p:cSldViewPr snapToGrid="0">
      <p:cViewPr varScale="1">
        <p:scale>
          <a:sx n="77" d="100"/>
          <a:sy n="77" d="100"/>
        </p:scale>
        <p:origin x="3042" y="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E9B8E-31CB-415A-ACA3-EC5F58E96128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6E29E-73E1-4562-AFF8-47D8DDC9D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98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6" indent="0" algn="ctr">
              <a:buNone/>
              <a:defRPr sz="1500"/>
            </a:lvl2pPr>
            <a:lvl3pPr marL="685772" indent="0" algn="ctr">
              <a:buNone/>
              <a:defRPr sz="1350"/>
            </a:lvl3pPr>
            <a:lvl4pPr marL="1028657" indent="0" algn="ctr">
              <a:buNone/>
              <a:defRPr sz="1200"/>
            </a:lvl4pPr>
            <a:lvl5pPr marL="1371543" indent="0" algn="ctr">
              <a:buNone/>
              <a:defRPr sz="1200"/>
            </a:lvl5pPr>
            <a:lvl6pPr marL="1714428" indent="0" algn="ctr">
              <a:buNone/>
              <a:defRPr sz="1200"/>
            </a:lvl6pPr>
            <a:lvl7pPr marL="2057314" indent="0" algn="ctr">
              <a:buNone/>
              <a:defRPr sz="1200"/>
            </a:lvl7pPr>
            <a:lvl8pPr marL="2400199" indent="0" algn="ctr">
              <a:buNone/>
              <a:defRPr sz="1200"/>
            </a:lvl8pPr>
            <a:lvl9pPr marL="2743085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E255-F921-47B5-8062-CE84C09F9581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5E595-768A-44A5-B3F8-D52D91ED4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946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E255-F921-47B5-8062-CE84C09F9581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5E595-768A-44A5-B3F8-D52D91ED4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782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E255-F921-47B5-8062-CE84C09F9581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5E595-768A-44A5-B3F8-D52D91ED4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100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E255-F921-47B5-8062-CE84C09F9581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5E595-768A-44A5-B3F8-D52D91ED4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96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5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7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2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9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8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E255-F921-47B5-8062-CE84C09F9581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5E595-768A-44A5-B3F8-D52D91ED4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324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E255-F921-47B5-8062-CE84C09F9581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5E595-768A-44A5-B3F8-D52D91ED4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66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6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8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500" b="1"/>
            </a:lvl2pPr>
            <a:lvl3pPr marL="685772" indent="0">
              <a:buNone/>
              <a:defRPr sz="1350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199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3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8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500" b="1"/>
            </a:lvl2pPr>
            <a:lvl3pPr marL="685772" indent="0">
              <a:buNone/>
              <a:defRPr sz="1350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199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3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E255-F921-47B5-8062-CE84C09F9581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5E595-768A-44A5-B3F8-D52D91ED4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00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E255-F921-47B5-8062-CE84C09F9581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5E595-768A-44A5-B3F8-D52D91ED4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06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E255-F921-47B5-8062-CE84C09F9581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5E595-768A-44A5-B3F8-D52D91ED4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04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4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86" indent="0">
              <a:buNone/>
              <a:defRPr sz="1050"/>
            </a:lvl2pPr>
            <a:lvl3pPr marL="685772" indent="0">
              <a:buNone/>
              <a:defRPr sz="900"/>
            </a:lvl3pPr>
            <a:lvl4pPr marL="1028657" indent="0">
              <a:buNone/>
              <a:defRPr sz="750"/>
            </a:lvl4pPr>
            <a:lvl5pPr marL="1371543" indent="0">
              <a:buNone/>
              <a:defRPr sz="750"/>
            </a:lvl5pPr>
            <a:lvl6pPr marL="1714428" indent="0">
              <a:buNone/>
              <a:defRPr sz="750"/>
            </a:lvl6pPr>
            <a:lvl7pPr marL="2057314" indent="0">
              <a:buNone/>
              <a:defRPr sz="750"/>
            </a:lvl7pPr>
            <a:lvl8pPr marL="2400199" indent="0">
              <a:buNone/>
              <a:defRPr sz="750"/>
            </a:lvl8pPr>
            <a:lvl9pPr marL="2743085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E255-F921-47B5-8062-CE84C09F9581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5E595-768A-44A5-B3F8-D52D91ED4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74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4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86" indent="0">
              <a:buNone/>
              <a:defRPr sz="2100"/>
            </a:lvl2pPr>
            <a:lvl3pPr marL="685772" indent="0">
              <a:buNone/>
              <a:defRPr sz="1800"/>
            </a:lvl3pPr>
            <a:lvl4pPr marL="1028657" indent="0">
              <a:buNone/>
              <a:defRPr sz="1500"/>
            </a:lvl4pPr>
            <a:lvl5pPr marL="1371543" indent="0">
              <a:buNone/>
              <a:defRPr sz="1500"/>
            </a:lvl5pPr>
            <a:lvl6pPr marL="1714428" indent="0">
              <a:buNone/>
              <a:defRPr sz="1500"/>
            </a:lvl6pPr>
            <a:lvl7pPr marL="2057314" indent="0">
              <a:buNone/>
              <a:defRPr sz="1500"/>
            </a:lvl7pPr>
            <a:lvl8pPr marL="2400199" indent="0">
              <a:buNone/>
              <a:defRPr sz="1500"/>
            </a:lvl8pPr>
            <a:lvl9pPr marL="2743085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86" indent="0">
              <a:buNone/>
              <a:defRPr sz="1050"/>
            </a:lvl2pPr>
            <a:lvl3pPr marL="685772" indent="0">
              <a:buNone/>
              <a:defRPr sz="900"/>
            </a:lvl3pPr>
            <a:lvl4pPr marL="1028657" indent="0">
              <a:buNone/>
              <a:defRPr sz="750"/>
            </a:lvl4pPr>
            <a:lvl5pPr marL="1371543" indent="0">
              <a:buNone/>
              <a:defRPr sz="750"/>
            </a:lvl5pPr>
            <a:lvl6pPr marL="1714428" indent="0">
              <a:buNone/>
              <a:defRPr sz="750"/>
            </a:lvl6pPr>
            <a:lvl7pPr marL="2057314" indent="0">
              <a:buNone/>
              <a:defRPr sz="750"/>
            </a:lvl7pPr>
            <a:lvl8pPr marL="2400199" indent="0">
              <a:buNone/>
              <a:defRPr sz="750"/>
            </a:lvl8pPr>
            <a:lvl9pPr marL="2743085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E255-F921-47B5-8062-CE84C09F9581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5E595-768A-44A5-B3F8-D52D91ED4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808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4E255-F921-47B5-8062-CE84C09F9581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5E595-768A-44A5-B3F8-D52D91ED4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09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772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3" indent="-171443" algn="l" defTabSz="685772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8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14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00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85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71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57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43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28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6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72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57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43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28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14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99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85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jpg"/><Relationship Id="rId16" Type="http://schemas.openxmlformats.org/officeDocument/2006/relationships/image" Target="../media/image15.jpe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png"/><Relationship Id="rId19" Type="http://schemas.openxmlformats.org/officeDocument/2006/relationships/image" Target="../media/image18.jpe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ounded Rectangle 32"/>
          <p:cNvSpPr/>
          <p:nvPr/>
        </p:nvSpPr>
        <p:spPr>
          <a:xfrm>
            <a:off x="305636" y="6902984"/>
            <a:ext cx="1922396" cy="1453506"/>
          </a:xfrm>
          <a:prstGeom prst="roundRect">
            <a:avLst/>
          </a:prstGeom>
          <a:solidFill>
            <a:srgbClr val="DEEBF7"/>
          </a:solidFill>
          <a:ln w="19050">
            <a:solidFill>
              <a:srgbClr val="0039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20" y="1604421"/>
            <a:ext cx="3273280" cy="460376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noFill/>
          <a:ln w="317500" cap="flat" cmpd="sng">
            <a:solidFill>
              <a:srgbClr val="003976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0" y="9191423"/>
            <a:ext cx="6858000" cy="714577"/>
          </a:xfrm>
          <a:prstGeom prst="rect">
            <a:avLst/>
          </a:prstGeom>
          <a:solidFill>
            <a:srgbClr val="003976"/>
          </a:solidFill>
          <a:ln>
            <a:solidFill>
              <a:srgbClr val="0039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79" name="Group 78"/>
          <p:cNvGrpSpPr/>
          <p:nvPr/>
        </p:nvGrpSpPr>
        <p:grpSpPr>
          <a:xfrm>
            <a:off x="4200625" y="9191256"/>
            <a:ext cx="1792347" cy="719744"/>
            <a:chOff x="4252577" y="9217398"/>
            <a:chExt cx="993234" cy="544002"/>
          </a:xfrm>
        </p:grpSpPr>
        <p:pic>
          <p:nvPicPr>
            <p:cNvPr id="68" name="Picture 6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09293" y="9435292"/>
              <a:ext cx="96671" cy="132724"/>
            </a:xfrm>
            <a:prstGeom prst="rect">
              <a:avLst/>
            </a:prstGeom>
          </p:spPr>
        </p:pic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08046" y="9601168"/>
              <a:ext cx="96671" cy="132724"/>
            </a:xfrm>
            <a:prstGeom prst="rect">
              <a:avLst/>
            </a:prstGeom>
          </p:spPr>
        </p:pic>
        <p:sp>
          <p:nvSpPr>
            <p:cNvPr id="75" name="TextBox 74"/>
            <p:cNvSpPr txBox="1"/>
            <p:nvPr/>
          </p:nvSpPr>
          <p:spPr>
            <a:xfrm>
              <a:off x="4252577" y="9217398"/>
              <a:ext cx="593568" cy="2035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50" b="1" dirty="0">
                  <a:solidFill>
                    <a:schemeClr val="bg1"/>
                  </a:solidFill>
                  <a:latin typeface="PT Sans Narrow" panose="020B0506020203020204" pitchFamily="34" charset="0"/>
                </a:rPr>
                <a:t>Christophe Lardy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410623" y="9420216"/>
              <a:ext cx="835188" cy="3411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400"/>
                </a:spcAft>
              </a:pPr>
              <a:r>
                <a:rPr lang="fr-FR" sz="1000" dirty="0">
                  <a:solidFill>
                    <a:schemeClr val="bg1"/>
                  </a:solidFill>
                  <a:latin typeface="PT Sans Narrow" panose="020B0506020203020204" pitchFamily="34" charset="0"/>
                </a:rPr>
                <a:t>christophe.lardy@newwave.fr</a:t>
              </a:r>
            </a:p>
            <a:p>
              <a:pPr>
                <a:spcAft>
                  <a:spcPts val="400"/>
                </a:spcAft>
              </a:pPr>
              <a:r>
                <a:rPr lang="fr-FR" sz="1000" dirty="0">
                  <a:solidFill>
                    <a:schemeClr val="bg1"/>
                  </a:solidFill>
                  <a:latin typeface="PT Sans Narrow" panose="020B0506020203020204" pitchFamily="34" charset="0"/>
                </a:rPr>
                <a:t>06 64 71 89 94</a:t>
              </a: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6005881" y="9706141"/>
            <a:ext cx="7912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400"/>
              </a:spcAft>
            </a:pPr>
            <a:r>
              <a:rPr lang="fr-FR" sz="800" dirty="0">
                <a:solidFill>
                  <a:schemeClr val="bg1"/>
                </a:solidFill>
                <a:latin typeface="PT Sans Narrow" panose="020B0506020203020204" pitchFamily="34" charset="0"/>
              </a:rPr>
              <a:t>www.newwave.fr</a:t>
            </a:r>
          </a:p>
        </p:txBody>
      </p:sp>
      <p:pic>
        <p:nvPicPr>
          <p:cNvPr id="80" name="Picture 7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98917"/>
            <a:ext cx="2000250" cy="707083"/>
          </a:xfrm>
          <a:prstGeom prst="rect">
            <a:avLst/>
          </a:prstGeom>
        </p:spPr>
      </p:pic>
      <p:sp>
        <p:nvSpPr>
          <p:cNvPr id="131" name="Rectangle 130"/>
          <p:cNvSpPr/>
          <p:nvPr/>
        </p:nvSpPr>
        <p:spPr>
          <a:xfrm>
            <a:off x="2211796" y="445718"/>
            <a:ext cx="4506364" cy="674015"/>
          </a:xfrm>
          <a:prstGeom prst="rect">
            <a:avLst/>
          </a:prstGeom>
          <a:solidFill>
            <a:srgbClr val="003976"/>
          </a:solidFill>
          <a:ln>
            <a:solidFill>
              <a:srgbClr val="0039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2" name="TextBox 131"/>
          <p:cNvSpPr txBox="1"/>
          <p:nvPr/>
        </p:nvSpPr>
        <p:spPr>
          <a:xfrm>
            <a:off x="2171701" y="600602"/>
            <a:ext cx="4625414" cy="12926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PT Sans Narrow" panose="020B0506020203020204" pitchFamily="34" charset="0"/>
              </a:rPr>
              <a:t>Basic </a:t>
            </a:r>
            <a:r>
              <a:rPr lang="en-US" sz="2400" b="1" dirty="0">
                <a:solidFill>
                  <a:schemeClr val="bg1"/>
                </a:solidFill>
                <a:latin typeface="PT Sans Narrow" panose="020B0506020203020204" pitchFamily="34" charset="0"/>
              </a:rPr>
              <a:t>Micro Fleece Jacket</a:t>
            </a:r>
            <a:r>
              <a:rPr lang="en-US" sz="3000" b="1" dirty="0">
                <a:solidFill>
                  <a:schemeClr val="bg1"/>
                </a:solidFill>
                <a:latin typeface="PT Sans Narrow" panose="020B0506020203020204" pitchFamily="34" charset="0"/>
              </a:rPr>
              <a:t> </a:t>
            </a:r>
            <a:r>
              <a:rPr lang="fr-FR" sz="3000" b="1" dirty="0" smtClean="0">
                <a:solidFill>
                  <a:schemeClr val="bg1"/>
                </a:solidFill>
                <a:latin typeface="PT Sans Narrow" panose="020B0506020203020204" pitchFamily="34" charset="0"/>
              </a:rPr>
              <a:t>R</a:t>
            </a:r>
            <a:r>
              <a:rPr lang="fr-FR" sz="2400" b="1" dirty="0" smtClean="0">
                <a:solidFill>
                  <a:schemeClr val="bg1"/>
                </a:solidFill>
                <a:latin typeface="PT Sans Narrow" panose="020B0506020203020204" pitchFamily="34" charset="0"/>
              </a:rPr>
              <a:t>éf.</a:t>
            </a:r>
            <a:r>
              <a:rPr lang="en-US" sz="2000" b="1" dirty="0">
                <a:solidFill>
                  <a:schemeClr val="bg1"/>
                </a:solidFill>
                <a:latin typeface="PT Sans Narrow" panose="020B0506020203020204" pitchFamily="34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PT Sans Narrow" panose="020B0506020203020204" pitchFamily="34" charset="0"/>
              </a:rPr>
              <a:t>023914</a:t>
            </a:r>
            <a:endParaRPr lang="fr-FR" sz="2000" b="1" dirty="0" smtClean="0">
              <a:solidFill>
                <a:schemeClr val="bg1"/>
              </a:solidFill>
              <a:latin typeface="PT Sans Narrow" panose="020B0506020203020204" pitchFamily="34" charset="0"/>
            </a:endParaRPr>
          </a:p>
          <a:p>
            <a:endParaRPr lang="fr-FR" sz="2400" b="1" dirty="0" smtClean="0">
              <a:solidFill>
                <a:schemeClr val="bg1"/>
              </a:solidFill>
              <a:latin typeface="PT Sans Narrow" panose="020B0506020203020204" pitchFamily="34" charset="0"/>
            </a:endParaRPr>
          </a:p>
          <a:p>
            <a:endParaRPr lang="en-US" sz="2400" b="1" dirty="0">
              <a:solidFill>
                <a:schemeClr val="bg1"/>
              </a:solidFill>
              <a:latin typeface="PT Sans Narrow" panose="020B0506020203020204" pitchFamily="34" charset="0"/>
            </a:endParaRPr>
          </a:p>
        </p:txBody>
      </p:sp>
      <p:grpSp>
        <p:nvGrpSpPr>
          <p:cNvPr id="135" name="Group 134"/>
          <p:cNvGrpSpPr/>
          <p:nvPr/>
        </p:nvGrpSpPr>
        <p:grpSpPr>
          <a:xfrm>
            <a:off x="4038785" y="2543914"/>
            <a:ext cx="1628806" cy="859404"/>
            <a:chOff x="3796963" y="2901355"/>
            <a:chExt cx="838722" cy="620254"/>
          </a:xfrm>
        </p:grpSpPr>
        <p:sp>
          <p:nvSpPr>
            <p:cNvPr id="136" name="TextBox 135"/>
            <p:cNvSpPr txBox="1"/>
            <p:nvPr/>
          </p:nvSpPr>
          <p:spPr>
            <a:xfrm>
              <a:off x="3796963" y="2901355"/>
              <a:ext cx="746358" cy="2221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latin typeface="PT Sans Narrow" panose="020B0506020203020204" pitchFamily="34" charset="0"/>
                </a:rPr>
                <a:t>Qualité supérieure :</a:t>
              </a:r>
              <a:endParaRPr lang="en-US" sz="1050" b="1" dirty="0">
                <a:latin typeface="PT Sans Narrow" panose="020B0506020203020204" pitchFamily="34" charset="0"/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3846007" y="3055135"/>
              <a:ext cx="789678" cy="4664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43" indent="-171443">
                <a:buFont typeface="Arial" panose="020B0604020202020204" pitchFamily="34" charset="0"/>
                <a:buChar char="•"/>
              </a:pPr>
              <a:r>
                <a:rPr lang="fr-FR" sz="1200" dirty="0" smtClean="0">
                  <a:latin typeface="PT Sans Narrow" panose="020B0506020203020204" pitchFamily="34" charset="0"/>
                </a:rPr>
                <a:t>100% Polyester </a:t>
              </a:r>
            </a:p>
            <a:p>
              <a:pPr marL="171443" indent="-171443">
                <a:buFont typeface="Arial" panose="020B0604020202020204" pitchFamily="34" charset="0"/>
                <a:buChar char="•"/>
              </a:pPr>
              <a:r>
                <a:rPr lang="fr-FR" sz="1200" dirty="0" smtClean="0">
                  <a:latin typeface="PT Sans Narrow" panose="020B0506020203020204" pitchFamily="34" charset="0"/>
                </a:rPr>
                <a:t>Poches zippées </a:t>
              </a:r>
            </a:p>
            <a:p>
              <a:pPr marL="171443" indent="-171443">
                <a:buFont typeface="Arial" panose="020B0604020202020204" pitchFamily="34" charset="0"/>
                <a:buChar char="•"/>
              </a:pPr>
              <a:r>
                <a:rPr lang="fr-FR" sz="1200" dirty="0" smtClean="0">
                  <a:latin typeface="PT Sans Narrow" panose="020B0506020203020204" pitchFamily="34" charset="0"/>
                </a:rPr>
                <a:t>2 Poches intérieures </a:t>
              </a: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4025474" y="3470783"/>
            <a:ext cx="2324515" cy="1410498"/>
            <a:chOff x="3796963" y="3559941"/>
            <a:chExt cx="2324515" cy="1706711"/>
          </a:xfrm>
        </p:grpSpPr>
        <p:sp>
          <p:nvSpPr>
            <p:cNvPr id="233" name="TextBox 232"/>
            <p:cNvSpPr txBox="1"/>
            <p:nvPr/>
          </p:nvSpPr>
          <p:spPr>
            <a:xfrm>
              <a:off x="3796963" y="3559941"/>
              <a:ext cx="1450333" cy="3724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latin typeface="PT Sans Narrow" panose="020B0506020203020204" pitchFamily="34" charset="0"/>
                </a:rPr>
                <a:t>Confort </a:t>
              </a:r>
              <a:r>
                <a:rPr lang="fr-FR" sz="1400" b="1" dirty="0" smtClean="0">
                  <a:latin typeface="PT Sans Narrow" panose="020B0506020203020204" pitchFamily="34" charset="0"/>
                </a:rPr>
                <a:t>et sécurité :</a:t>
              </a:r>
              <a:endParaRPr lang="en-US" sz="1050" b="1" dirty="0">
                <a:latin typeface="PT Sans Narrow" panose="020B0506020203020204" pitchFamily="34" charset="0"/>
              </a:endParaRPr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3892213" y="3814247"/>
              <a:ext cx="2229265" cy="14524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43" indent="-171443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PT Sans Narrow" panose="020B0506020203020204" pitchFamily="34" charset="0"/>
                </a:rPr>
                <a:t>Zip SBS </a:t>
              </a:r>
            </a:p>
            <a:p>
              <a:pPr marL="171443" indent="-171443">
                <a:buFont typeface="Arial" panose="020B0604020202020204" pitchFamily="34" charset="0"/>
                <a:buChar char="•"/>
              </a:pPr>
              <a:r>
                <a:rPr lang="fr-FR" sz="1200" dirty="0">
                  <a:latin typeface="PT Sans Narrow" panose="020B0506020203020204" pitchFamily="34" charset="0"/>
                </a:rPr>
                <a:t>Complément idéal de la </a:t>
              </a:r>
              <a:r>
                <a:rPr lang="fr-FR" sz="1200" dirty="0" err="1">
                  <a:latin typeface="PT Sans Narrow" panose="020B0506020203020204" pitchFamily="34" charset="0"/>
                </a:rPr>
                <a:t>Softshell</a:t>
              </a:r>
              <a:endParaRPr lang="fr-FR" sz="1200" dirty="0">
                <a:latin typeface="PT Sans Narrow" panose="020B0506020203020204" pitchFamily="34" charset="0"/>
              </a:endParaRPr>
            </a:p>
            <a:p>
              <a:pPr marL="171443" indent="-171443">
                <a:buFont typeface="Arial" panose="020B0604020202020204" pitchFamily="34" charset="0"/>
                <a:buChar char="•"/>
              </a:pPr>
              <a:r>
                <a:rPr lang="fr-FR" sz="1200" dirty="0" smtClean="0">
                  <a:latin typeface="PT Sans Narrow" panose="020B0506020203020204" pitchFamily="34" charset="0"/>
                </a:rPr>
                <a:t>Anti-</a:t>
              </a:r>
              <a:r>
                <a:rPr lang="fr-FR" sz="1200" dirty="0" err="1" smtClean="0">
                  <a:latin typeface="PT Sans Narrow" panose="020B0506020203020204" pitchFamily="34" charset="0"/>
                </a:rPr>
                <a:t>pillling</a:t>
              </a:r>
              <a:r>
                <a:rPr lang="fr-FR" sz="1200" dirty="0" smtClean="0">
                  <a:latin typeface="PT Sans Narrow" panose="020B0506020203020204" pitchFamily="34" charset="0"/>
                </a:rPr>
                <a:t> </a:t>
              </a:r>
            </a:p>
            <a:p>
              <a:pPr marL="171443" indent="-171443">
                <a:buFont typeface="Arial" panose="020B0604020202020204" pitchFamily="34" charset="0"/>
                <a:buChar char="•"/>
              </a:pPr>
              <a:r>
                <a:rPr lang="fr-FR" sz="1200" dirty="0" smtClean="0">
                  <a:latin typeface="PT Sans Narrow" panose="020B0506020203020204" pitchFamily="34" charset="0"/>
                </a:rPr>
                <a:t>Micro polaire </a:t>
              </a:r>
            </a:p>
            <a:p>
              <a:pPr marL="171443" indent="-171443">
                <a:buFont typeface="Arial" panose="020B0604020202020204" pitchFamily="34" charset="0"/>
                <a:buChar char="•"/>
              </a:pPr>
              <a:endParaRPr lang="fr-FR" sz="1200" dirty="0" smtClean="0">
                <a:latin typeface="PT Sans Narrow" panose="020B0506020203020204" pitchFamily="34" charset="0"/>
              </a:endParaRPr>
            </a:p>
            <a:p>
              <a:endParaRPr lang="fr-FR" sz="1200" dirty="0" smtClean="0">
                <a:latin typeface="PT Sans Narrow" panose="020B0506020203020204" pitchFamily="34" charset="0"/>
              </a:endParaRPr>
            </a:p>
          </p:txBody>
        </p:sp>
      </p:grpSp>
      <p:grpSp>
        <p:nvGrpSpPr>
          <p:cNvPr id="235" name="Group 234"/>
          <p:cNvGrpSpPr/>
          <p:nvPr/>
        </p:nvGrpSpPr>
        <p:grpSpPr>
          <a:xfrm>
            <a:off x="4101026" y="4458345"/>
            <a:ext cx="1377044" cy="725487"/>
            <a:chOff x="3806386" y="5261602"/>
            <a:chExt cx="1377044" cy="877840"/>
          </a:xfrm>
        </p:grpSpPr>
        <p:sp>
          <p:nvSpPr>
            <p:cNvPr id="236" name="TextBox 235"/>
            <p:cNvSpPr txBox="1"/>
            <p:nvPr/>
          </p:nvSpPr>
          <p:spPr>
            <a:xfrm>
              <a:off x="3819754" y="5261602"/>
              <a:ext cx="688009" cy="3724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>
                  <a:latin typeface="PT Sans Narrow" panose="020B0506020203020204" pitchFamily="34" charset="0"/>
                </a:rPr>
                <a:t>Coupe </a:t>
              </a:r>
              <a:r>
                <a:rPr lang="fr-FR" sz="1400" b="1" dirty="0">
                  <a:latin typeface="PT Sans Narrow" panose="020B0506020203020204" pitchFamily="34" charset="0"/>
                </a:rPr>
                <a:t>:</a:t>
              </a:r>
              <a:endParaRPr lang="en-US" sz="1050" b="1" dirty="0">
                <a:latin typeface="PT Sans Narrow" panose="020B0506020203020204" pitchFamily="34" charset="0"/>
              </a:endParaRPr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3806386" y="5580827"/>
              <a:ext cx="1377044" cy="5586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43" indent="-171443">
                <a:buFont typeface="Arial" panose="020B0604020202020204" pitchFamily="34" charset="0"/>
                <a:buChar char="•"/>
              </a:pPr>
              <a:r>
                <a:rPr lang="fr-FR" sz="1200" dirty="0" smtClean="0">
                  <a:latin typeface="PT Sans Narrow" panose="020B0506020203020204" pitchFamily="34" charset="0"/>
                </a:rPr>
                <a:t>Homme : 023914</a:t>
              </a:r>
            </a:p>
            <a:p>
              <a:pPr marL="171443" indent="-171443">
                <a:buFont typeface="Arial" panose="020B0604020202020204" pitchFamily="34" charset="0"/>
                <a:buChar char="•"/>
              </a:pPr>
              <a:r>
                <a:rPr lang="fr-FR" sz="1200" dirty="0" smtClean="0">
                  <a:latin typeface="PT Sans Narrow" panose="020B0506020203020204" pitchFamily="34" charset="0"/>
                </a:rPr>
                <a:t>Femme : 023915</a:t>
              </a:r>
            </a:p>
          </p:txBody>
        </p:sp>
      </p:grpSp>
      <p:grpSp>
        <p:nvGrpSpPr>
          <p:cNvPr id="90" name="Group 20"/>
          <p:cNvGrpSpPr/>
          <p:nvPr/>
        </p:nvGrpSpPr>
        <p:grpSpPr>
          <a:xfrm>
            <a:off x="4121975" y="1725842"/>
            <a:ext cx="2111474" cy="736328"/>
            <a:chOff x="3792340" y="1920750"/>
            <a:chExt cx="1037640" cy="634881"/>
          </a:xfrm>
        </p:grpSpPr>
        <p:sp>
          <p:nvSpPr>
            <p:cNvPr id="91" name="TextBox 9"/>
            <p:cNvSpPr txBox="1"/>
            <p:nvPr/>
          </p:nvSpPr>
          <p:spPr>
            <a:xfrm>
              <a:off x="3792340" y="1920750"/>
              <a:ext cx="1037640" cy="2653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>
                  <a:latin typeface="PT Sans Narrow" panose="020B0506020203020204" pitchFamily="34" charset="0"/>
                </a:rPr>
                <a:t>Veste zippée Homme Femme </a:t>
              </a:r>
            </a:p>
          </p:txBody>
        </p:sp>
        <p:sp>
          <p:nvSpPr>
            <p:cNvPr id="92" name="TextBox 10"/>
            <p:cNvSpPr txBox="1"/>
            <p:nvPr/>
          </p:nvSpPr>
          <p:spPr>
            <a:xfrm>
              <a:off x="3792340" y="2157572"/>
              <a:ext cx="472027" cy="398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latin typeface="PT Sans Narrow" panose="020B0506020203020204" pitchFamily="34" charset="0"/>
                </a:rPr>
                <a:t>Du XS au 4XL</a:t>
              </a:r>
            </a:p>
            <a:p>
              <a:r>
                <a:rPr lang="fr-FR" sz="1200" dirty="0" smtClean="0">
                  <a:latin typeface="PT Sans Narrow" panose="020B0506020203020204" pitchFamily="34" charset="0"/>
                </a:rPr>
                <a:t>Veste  – 190g</a:t>
              </a:r>
            </a:p>
          </p:txBody>
        </p:sp>
      </p:grpSp>
      <p:sp>
        <p:nvSpPr>
          <p:cNvPr id="72" name="Rectangle 71"/>
          <p:cNvSpPr/>
          <p:nvPr/>
        </p:nvSpPr>
        <p:spPr>
          <a:xfrm>
            <a:off x="2093073" y="5466710"/>
            <a:ext cx="6623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700" dirty="0" smtClean="0">
                <a:solidFill>
                  <a:schemeClr val="bg1"/>
                </a:solidFill>
              </a:rPr>
              <a:t>10</a:t>
            </a:r>
            <a:br>
              <a:rPr lang="fr-FR" sz="700" dirty="0" smtClean="0">
                <a:solidFill>
                  <a:schemeClr val="bg1"/>
                </a:solidFill>
              </a:rPr>
            </a:br>
            <a:r>
              <a:rPr lang="fr-FR" sz="700" smtClean="0">
                <a:solidFill>
                  <a:schemeClr val="bg1"/>
                </a:solidFill>
              </a:rPr>
              <a:t>Jaune Citron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9" name="Rounded Rectangle 5"/>
          <p:cNvSpPr/>
          <p:nvPr/>
        </p:nvSpPr>
        <p:spPr>
          <a:xfrm>
            <a:off x="2461104" y="6895554"/>
            <a:ext cx="1922396" cy="1424390"/>
          </a:xfrm>
          <a:prstGeom prst="roundRect">
            <a:avLst/>
          </a:prstGeom>
          <a:solidFill>
            <a:srgbClr val="DEEBF7"/>
          </a:solidFill>
          <a:ln w="19050">
            <a:solidFill>
              <a:srgbClr val="0039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96" name="Group 9"/>
          <p:cNvGrpSpPr/>
          <p:nvPr/>
        </p:nvGrpSpPr>
        <p:grpSpPr>
          <a:xfrm>
            <a:off x="2725092" y="7168579"/>
            <a:ext cx="1402948" cy="959943"/>
            <a:chOff x="2731790" y="7294319"/>
            <a:chExt cx="1402948" cy="959943"/>
          </a:xfrm>
        </p:grpSpPr>
        <p:sp>
          <p:nvSpPr>
            <p:cNvPr id="98" name="TextBox 10"/>
            <p:cNvSpPr txBox="1"/>
            <p:nvPr/>
          </p:nvSpPr>
          <p:spPr>
            <a:xfrm>
              <a:off x="2864036" y="7294319"/>
              <a:ext cx="11379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 smtClean="0">
                  <a:latin typeface="PT Sans Narrow" panose="020B0506020203020204" pitchFamily="34" charset="0"/>
                </a:rPr>
                <a:t>OEKO-TEX 100</a:t>
              </a:r>
              <a:endParaRPr lang="en-US" sz="1400" b="1" dirty="0">
                <a:latin typeface="PT Sans Narrow" panose="020B0506020203020204" pitchFamily="34" charset="0"/>
              </a:endParaRPr>
            </a:p>
          </p:txBody>
        </p:sp>
        <p:sp>
          <p:nvSpPr>
            <p:cNvPr id="99" name="TextBox 11"/>
            <p:cNvSpPr txBox="1"/>
            <p:nvPr/>
          </p:nvSpPr>
          <p:spPr>
            <a:xfrm>
              <a:off x="2731790" y="7631014"/>
              <a:ext cx="1402948" cy="6232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43" indent="-171443">
                <a:buFont typeface="Arial" panose="020B0604020202020204" pitchFamily="34" charset="0"/>
                <a:buChar char="•"/>
              </a:pPr>
              <a:r>
                <a:rPr lang="fr-FR" sz="1150" dirty="0" smtClean="0">
                  <a:latin typeface="PT Sans Narrow" panose="020B0506020203020204" pitchFamily="34" charset="0"/>
                </a:rPr>
                <a:t>Sécurité d’utilisation</a:t>
              </a:r>
            </a:p>
            <a:p>
              <a:pPr marL="171443" indent="-171443">
                <a:buFont typeface="Arial" panose="020B0604020202020204" pitchFamily="34" charset="0"/>
                <a:buChar char="•"/>
              </a:pPr>
              <a:r>
                <a:rPr lang="fr-FR" sz="1150" dirty="0" smtClean="0">
                  <a:latin typeface="PT Sans Narrow" panose="020B0506020203020204" pitchFamily="34" charset="0"/>
                </a:rPr>
                <a:t>Aucun produit nocif</a:t>
              </a:r>
            </a:p>
            <a:p>
              <a:pPr marL="171443" indent="-171443">
                <a:buFont typeface="Arial" panose="020B0604020202020204" pitchFamily="34" charset="0"/>
                <a:buChar char="•"/>
              </a:pPr>
              <a:r>
                <a:rPr lang="fr-FR" sz="1150" dirty="0" smtClean="0">
                  <a:latin typeface="PT Sans Narrow" panose="020B0506020203020204" pitchFamily="34" charset="0"/>
                </a:rPr>
                <a:t>Pas d’allergies</a:t>
              </a:r>
            </a:p>
          </p:txBody>
        </p:sp>
      </p:grpSp>
      <p:grpSp>
        <p:nvGrpSpPr>
          <p:cNvPr id="104" name="Group 15"/>
          <p:cNvGrpSpPr/>
          <p:nvPr/>
        </p:nvGrpSpPr>
        <p:grpSpPr>
          <a:xfrm>
            <a:off x="2800670" y="6497646"/>
            <a:ext cx="1292560" cy="539084"/>
            <a:chOff x="4821308" y="6562345"/>
            <a:chExt cx="1292560" cy="539084"/>
          </a:xfrm>
          <a:solidFill>
            <a:srgbClr val="822073"/>
          </a:solidFill>
        </p:grpSpPr>
        <p:sp>
          <p:nvSpPr>
            <p:cNvPr id="105" name="Rounded Rectangle 16"/>
            <p:cNvSpPr/>
            <p:nvPr/>
          </p:nvSpPr>
          <p:spPr>
            <a:xfrm>
              <a:off x="4821308" y="6562345"/>
              <a:ext cx="1292560" cy="539084"/>
            </a:xfrm>
            <a:prstGeom prst="roundRect">
              <a:avLst/>
            </a:prstGeom>
            <a:solidFill>
              <a:srgbClr val="003976"/>
            </a:solidFill>
            <a:ln>
              <a:solidFill>
                <a:srgbClr val="0039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pic>
          <p:nvPicPr>
            <p:cNvPr id="106" name="Picture 1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33127" y="6640271"/>
              <a:ext cx="1068921" cy="383231"/>
            </a:xfrm>
            <a:prstGeom prst="rect">
              <a:avLst/>
            </a:prstGeom>
            <a:grpFill/>
            <a:ln>
              <a:solidFill>
                <a:srgbClr val="003976"/>
              </a:solidFill>
            </a:ln>
          </p:spPr>
        </p:pic>
      </p:grpSp>
      <p:grpSp>
        <p:nvGrpSpPr>
          <p:cNvPr id="60" name="Group 117"/>
          <p:cNvGrpSpPr/>
          <p:nvPr/>
        </p:nvGrpSpPr>
        <p:grpSpPr>
          <a:xfrm>
            <a:off x="1479191" y="5578270"/>
            <a:ext cx="501564" cy="503607"/>
            <a:chOff x="3997009" y="6421931"/>
            <a:chExt cx="501564" cy="503607"/>
          </a:xfrm>
        </p:grpSpPr>
        <p:sp>
          <p:nvSpPr>
            <p:cNvPr id="61" name="Oval 118"/>
            <p:cNvSpPr/>
            <p:nvPr/>
          </p:nvSpPr>
          <p:spPr>
            <a:xfrm>
              <a:off x="3997009" y="6421931"/>
              <a:ext cx="501564" cy="503607"/>
            </a:xfrm>
            <a:prstGeom prst="ellipse">
              <a:avLst/>
            </a:prstGeom>
            <a:solidFill>
              <a:srgbClr val="003976"/>
            </a:solidFill>
            <a:ln>
              <a:solidFill>
                <a:srgbClr val="0039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/>
            </a:p>
          </p:txBody>
        </p:sp>
        <p:pic>
          <p:nvPicPr>
            <p:cNvPr id="62" name="Picture 12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6855" y="6537553"/>
              <a:ext cx="163721" cy="290563"/>
            </a:xfrm>
            <a:prstGeom prst="rect">
              <a:avLst/>
            </a:prstGeom>
          </p:spPr>
        </p:pic>
      </p:grpSp>
      <p:grpSp>
        <p:nvGrpSpPr>
          <p:cNvPr id="63" name="Group 121"/>
          <p:cNvGrpSpPr/>
          <p:nvPr/>
        </p:nvGrpSpPr>
        <p:grpSpPr>
          <a:xfrm>
            <a:off x="935381" y="5560879"/>
            <a:ext cx="501564" cy="503607"/>
            <a:chOff x="3997009" y="6421931"/>
            <a:chExt cx="501564" cy="503607"/>
          </a:xfrm>
        </p:grpSpPr>
        <p:sp>
          <p:nvSpPr>
            <p:cNvPr id="64" name="Oval 122"/>
            <p:cNvSpPr/>
            <p:nvPr/>
          </p:nvSpPr>
          <p:spPr>
            <a:xfrm>
              <a:off x="3997009" y="6421931"/>
              <a:ext cx="501564" cy="503607"/>
            </a:xfrm>
            <a:prstGeom prst="ellipse">
              <a:avLst/>
            </a:prstGeom>
            <a:solidFill>
              <a:srgbClr val="003976"/>
            </a:solidFill>
            <a:ln>
              <a:solidFill>
                <a:srgbClr val="0039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/>
            </a:p>
          </p:txBody>
        </p:sp>
        <p:pic>
          <p:nvPicPr>
            <p:cNvPr id="65" name="Picture 123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48167" y="6527111"/>
              <a:ext cx="204407" cy="270505"/>
            </a:xfrm>
            <a:prstGeom prst="rect">
              <a:avLst/>
            </a:prstGeom>
          </p:spPr>
        </p:pic>
      </p:grpSp>
      <p:grpSp>
        <p:nvGrpSpPr>
          <p:cNvPr id="82" name="Group 111"/>
          <p:cNvGrpSpPr/>
          <p:nvPr/>
        </p:nvGrpSpPr>
        <p:grpSpPr>
          <a:xfrm>
            <a:off x="5755073" y="6065885"/>
            <a:ext cx="758683" cy="758129"/>
            <a:chOff x="5164746" y="6497926"/>
            <a:chExt cx="758683" cy="758129"/>
          </a:xfrm>
        </p:grpSpPr>
        <p:sp>
          <p:nvSpPr>
            <p:cNvPr id="83" name="Oval 112"/>
            <p:cNvSpPr/>
            <p:nvPr/>
          </p:nvSpPr>
          <p:spPr>
            <a:xfrm>
              <a:off x="5164746" y="6497926"/>
              <a:ext cx="758683" cy="758129"/>
            </a:xfrm>
            <a:prstGeom prst="ellipse">
              <a:avLst/>
            </a:prstGeom>
            <a:solidFill>
              <a:srgbClr val="003976"/>
            </a:solidFill>
            <a:ln>
              <a:solidFill>
                <a:srgbClr val="0039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/>
            </a:p>
          </p:txBody>
        </p:sp>
        <p:pic>
          <p:nvPicPr>
            <p:cNvPr id="84" name="Picture 113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21267" y="6651809"/>
              <a:ext cx="466442" cy="466442"/>
            </a:xfrm>
            <a:prstGeom prst="rect">
              <a:avLst/>
            </a:prstGeom>
          </p:spPr>
        </p:pic>
      </p:grpSp>
      <p:sp>
        <p:nvSpPr>
          <p:cNvPr id="85" name="Rounded Rectangle 100"/>
          <p:cNvSpPr/>
          <p:nvPr/>
        </p:nvSpPr>
        <p:spPr>
          <a:xfrm>
            <a:off x="4604586" y="6894073"/>
            <a:ext cx="1922396" cy="1424390"/>
          </a:xfrm>
          <a:prstGeom prst="roundRect">
            <a:avLst/>
          </a:prstGeom>
          <a:solidFill>
            <a:srgbClr val="DEEBF7"/>
          </a:solidFill>
          <a:ln w="19050">
            <a:solidFill>
              <a:srgbClr val="0039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86" name="Group 77"/>
          <p:cNvGrpSpPr/>
          <p:nvPr/>
        </p:nvGrpSpPr>
        <p:grpSpPr>
          <a:xfrm>
            <a:off x="4940310" y="7275621"/>
            <a:ext cx="1309974" cy="923923"/>
            <a:chOff x="2787134" y="7205419"/>
            <a:chExt cx="1309974" cy="923923"/>
          </a:xfrm>
        </p:grpSpPr>
        <p:sp>
          <p:nvSpPr>
            <p:cNvPr id="101" name="TextBox 78"/>
            <p:cNvSpPr txBox="1"/>
            <p:nvPr/>
          </p:nvSpPr>
          <p:spPr>
            <a:xfrm>
              <a:off x="3053988" y="7205419"/>
              <a:ext cx="7072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 smtClean="0">
                  <a:latin typeface="PT Sans Narrow" panose="020B0506020203020204" pitchFamily="34" charset="0"/>
                </a:rPr>
                <a:t>ZIP SBS</a:t>
              </a:r>
              <a:endParaRPr lang="en-US" sz="1400" b="1" dirty="0">
                <a:latin typeface="PT Sans Narrow" panose="020B0506020203020204" pitchFamily="34" charset="0"/>
              </a:endParaRPr>
            </a:p>
          </p:txBody>
        </p:sp>
        <p:sp>
          <p:nvSpPr>
            <p:cNvPr id="102" name="TextBox 79"/>
            <p:cNvSpPr txBox="1"/>
            <p:nvPr/>
          </p:nvSpPr>
          <p:spPr>
            <a:xfrm>
              <a:off x="2787134" y="7506094"/>
              <a:ext cx="1309974" cy="6232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43" indent="-171443">
                <a:buFont typeface="Arial" panose="020B0604020202020204" pitchFamily="34" charset="0"/>
                <a:buChar char="•"/>
              </a:pPr>
              <a:r>
                <a:rPr lang="fr-FR" sz="1150" dirty="0" smtClean="0">
                  <a:latin typeface="PT Sans Narrow" panose="020B0506020203020204" pitchFamily="34" charset="0"/>
                </a:rPr>
                <a:t>1 des leaders</a:t>
              </a:r>
            </a:p>
            <a:p>
              <a:pPr marL="171443" indent="-171443">
                <a:buFont typeface="Arial" panose="020B0604020202020204" pitchFamily="34" charset="0"/>
                <a:buChar char="•"/>
              </a:pPr>
              <a:r>
                <a:rPr lang="fr-FR" sz="1150" dirty="0" smtClean="0">
                  <a:latin typeface="PT Sans Narrow" panose="020B0506020203020204" pitchFamily="34" charset="0"/>
                </a:rPr>
                <a:t>Résistance</a:t>
              </a:r>
            </a:p>
            <a:p>
              <a:pPr marL="171443" indent="-171443">
                <a:buFont typeface="Arial" panose="020B0604020202020204" pitchFamily="34" charset="0"/>
                <a:buChar char="•"/>
              </a:pPr>
              <a:r>
                <a:rPr lang="fr-FR" sz="1150" dirty="0" smtClean="0">
                  <a:latin typeface="PT Sans Narrow" panose="020B0506020203020204" pitchFamily="34" charset="0"/>
                </a:rPr>
                <a:t>Excellente qualité</a:t>
              </a:r>
              <a:endParaRPr lang="en-US" sz="1150" dirty="0">
                <a:latin typeface="PT Sans Narrow" panose="020B0506020203020204" pitchFamily="34" charset="0"/>
              </a:endParaRPr>
            </a:p>
          </p:txBody>
        </p:sp>
      </p:grpSp>
      <p:grpSp>
        <p:nvGrpSpPr>
          <p:cNvPr id="103" name="Group 82"/>
          <p:cNvGrpSpPr/>
          <p:nvPr/>
        </p:nvGrpSpPr>
        <p:grpSpPr>
          <a:xfrm>
            <a:off x="5171188" y="6447433"/>
            <a:ext cx="768243" cy="758129"/>
            <a:chOff x="5131471" y="6258248"/>
            <a:chExt cx="768243" cy="758129"/>
          </a:xfrm>
        </p:grpSpPr>
        <p:sp>
          <p:nvSpPr>
            <p:cNvPr id="107" name="Oval 81"/>
            <p:cNvSpPr/>
            <p:nvPr/>
          </p:nvSpPr>
          <p:spPr>
            <a:xfrm>
              <a:off x="5131471" y="6258248"/>
              <a:ext cx="758683" cy="758129"/>
            </a:xfrm>
            <a:prstGeom prst="ellipse">
              <a:avLst/>
            </a:prstGeom>
            <a:solidFill>
              <a:srgbClr val="003976"/>
            </a:solidFill>
            <a:ln>
              <a:solidFill>
                <a:srgbClr val="0039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/>
            </a:p>
          </p:txBody>
        </p:sp>
        <p:pic>
          <p:nvPicPr>
            <p:cNvPr id="108" name="Picture 80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5957" y="6403299"/>
              <a:ext cx="753757" cy="565318"/>
            </a:xfrm>
            <a:prstGeom prst="rect">
              <a:avLst/>
            </a:prstGeom>
          </p:spPr>
        </p:pic>
      </p:grpSp>
      <p:sp>
        <p:nvSpPr>
          <p:cNvPr id="109" name="TextBox 298"/>
          <p:cNvSpPr txBox="1"/>
          <p:nvPr/>
        </p:nvSpPr>
        <p:spPr>
          <a:xfrm>
            <a:off x="4178297" y="5309143"/>
            <a:ext cx="1297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PT Sans Narrow" panose="020B0506020203020204" pitchFamily="34" charset="0"/>
              </a:rPr>
              <a:t>9</a:t>
            </a:r>
            <a:r>
              <a:rPr lang="fr-FR" sz="1400" b="1" dirty="0" smtClean="0">
                <a:latin typeface="PT Sans Narrow" panose="020B0506020203020204" pitchFamily="34" charset="0"/>
              </a:rPr>
              <a:t> coloris :</a:t>
            </a:r>
            <a:endParaRPr lang="en-US" sz="1050" b="1" dirty="0">
              <a:latin typeface="PT Sans Narrow" panose="020B0506020203020204" pitchFamily="34" charset="0"/>
            </a:endParaRPr>
          </a:p>
        </p:txBody>
      </p:sp>
      <p:grpSp>
        <p:nvGrpSpPr>
          <p:cNvPr id="119" name="Group 148"/>
          <p:cNvGrpSpPr/>
          <p:nvPr/>
        </p:nvGrpSpPr>
        <p:grpSpPr>
          <a:xfrm>
            <a:off x="5110350" y="5724140"/>
            <a:ext cx="274435" cy="266966"/>
            <a:chOff x="3079413" y="8063626"/>
            <a:chExt cx="274435" cy="266966"/>
          </a:xfrm>
        </p:grpSpPr>
        <p:pic>
          <p:nvPicPr>
            <p:cNvPr id="120" name="Picture 149"/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663" t="68070" r="47710" b="25981"/>
            <a:stretch/>
          </p:blipFill>
          <p:spPr>
            <a:xfrm>
              <a:off x="3082195" y="8063626"/>
              <a:ext cx="266966" cy="266966"/>
            </a:xfrm>
            <a:prstGeom prst="ellipse">
              <a:avLst/>
            </a:prstGeom>
          </p:spPr>
        </p:pic>
        <p:sp>
          <p:nvSpPr>
            <p:cNvPr id="121" name="Rectangle 120"/>
            <p:cNvSpPr/>
            <p:nvPr/>
          </p:nvSpPr>
          <p:spPr>
            <a:xfrm>
              <a:off x="3079413" y="8097082"/>
              <a:ext cx="274435" cy="2000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700" dirty="0">
                  <a:solidFill>
                    <a:schemeClr val="bg1"/>
                  </a:solidFill>
                </a:rPr>
                <a:t>18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2" name="Group 151"/>
          <p:cNvGrpSpPr/>
          <p:nvPr/>
        </p:nvGrpSpPr>
        <p:grpSpPr>
          <a:xfrm>
            <a:off x="4535942" y="6021002"/>
            <a:ext cx="274434" cy="266966"/>
            <a:chOff x="632133" y="8438929"/>
            <a:chExt cx="274434" cy="266966"/>
          </a:xfrm>
        </p:grpSpPr>
        <p:pic>
          <p:nvPicPr>
            <p:cNvPr id="126" name="Picture 152"/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855" t="74104" r="58943" b="23398"/>
            <a:stretch/>
          </p:blipFill>
          <p:spPr>
            <a:xfrm>
              <a:off x="633011" y="8438929"/>
              <a:ext cx="266966" cy="266966"/>
            </a:xfrm>
            <a:prstGeom prst="ellipse">
              <a:avLst/>
            </a:prstGeom>
          </p:spPr>
        </p:pic>
        <p:sp>
          <p:nvSpPr>
            <p:cNvPr id="127" name="Rectangle 126"/>
            <p:cNvSpPr/>
            <p:nvPr/>
          </p:nvSpPr>
          <p:spPr>
            <a:xfrm>
              <a:off x="632133" y="8472385"/>
              <a:ext cx="274434" cy="2000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700" dirty="0">
                  <a:solidFill>
                    <a:schemeClr val="bg1"/>
                  </a:solidFill>
                </a:rPr>
                <a:t>99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9" name="Group 193"/>
          <p:cNvGrpSpPr/>
          <p:nvPr/>
        </p:nvGrpSpPr>
        <p:grpSpPr>
          <a:xfrm>
            <a:off x="4190618" y="5722420"/>
            <a:ext cx="280361" cy="266966"/>
            <a:chOff x="2770493" y="8438929"/>
            <a:chExt cx="280361" cy="266966"/>
          </a:xfrm>
        </p:grpSpPr>
        <p:pic>
          <p:nvPicPr>
            <p:cNvPr id="130" name="Picture 194"/>
            <p:cNvPicPr>
              <a:picLocks noChangeAspect="1"/>
            </p:cNvPicPr>
            <p:nvPr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397" t="65587" r="53510" b="31221"/>
            <a:stretch/>
          </p:blipFill>
          <p:spPr>
            <a:xfrm>
              <a:off x="2783888" y="8438929"/>
              <a:ext cx="266966" cy="266966"/>
            </a:xfrm>
            <a:prstGeom prst="ellips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</p:pic>
        <p:sp>
          <p:nvSpPr>
            <p:cNvPr id="133" name="Rectangle 132"/>
            <p:cNvSpPr/>
            <p:nvPr/>
          </p:nvSpPr>
          <p:spPr>
            <a:xfrm>
              <a:off x="2770493" y="8472385"/>
              <a:ext cx="274435" cy="2000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700" dirty="0"/>
                <a:t>00</a:t>
              </a:r>
              <a:endParaRPr lang="en-US" sz="3200" dirty="0"/>
            </a:p>
          </p:txBody>
        </p:sp>
      </p:grpSp>
      <p:grpSp>
        <p:nvGrpSpPr>
          <p:cNvPr id="134" name="Group 251"/>
          <p:cNvGrpSpPr/>
          <p:nvPr/>
        </p:nvGrpSpPr>
        <p:grpSpPr>
          <a:xfrm>
            <a:off x="4796071" y="5721500"/>
            <a:ext cx="319319" cy="266966"/>
            <a:chOff x="4277983" y="8063626"/>
            <a:chExt cx="319319" cy="266966"/>
          </a:xfrm>
        </p:grpSpPr>
        <p:pic>
          <p:nvPicPr>
            <p:cNvPr id="138" name="Picture 252"/>
            <p:cNvPicPr>
              <a:picLocks noChangeAspect="1"/>
            </p:cNvPicPr>
            <p:nvPr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391" t="76544" r="61098" b="19937"/>
            <a:stretch/>
          </p:blipFill>
          <p:spPr>
            <a:xfrm>
              <a:off x="4310507" y="8063626"/>
              <a:ext cx="266966" cy="266966"/>
            </a:xfrm>
            <a:prstGeom prst="ellipse">
              <a:avLst/>
            </a:prstGeom>
          </p:spPr>
        </p:pic>
        <p:sp>
          <p:nvSpPr>
            <p:cNvPr id="139" name="Rectangle 138"/>
            <p:cNvSpPr/>
            <p:nvPr/>
          </p:nvSpPr>
          <p:spPr>
            <a:xfrm>
              <a:off x="4277983" y="8097082"/>
              <a:ext cx="319319" cy="2000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700" dirty="0">
                  <a:solidFill>
                    <a:schemeClr val="bg1"/>
                  </a:solidFill>
                </a:rPr>
                <a:t>605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0" name="Group 272"/>
          <p:cNvGrpSpPr/>
          <p:nvPr/>
        </p:nvGrpSpPr>
        <p:grpSpPr>
          <a:xfrm>
            <a:off x="4513071" y="5723340"/>
            <a:ext cx="274435" cy="265126"/>
            <a:chOff x="942540" y="8064546"/>
            <a:chExt cx="274435" cy="265126"/>
          </a:xfrm>
        </p:grpSpPr>
        <p:pic>
          <p:nvPicPr>
            <p:cNvPr id="141" name="Picture 273"/>
            <p:cNvPicPr>
              <a:picLocks noChangeAspect="1"/>
            </p:cNvPicPr>
            <p:nvPr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524" t="58888" r="44523" b="32569"/>
            <a:stretch/>
          </p:blipFill>
          <p:spPr>
            <a:xfrm>
              <a:off x="951105" y="8064546"/>
              <a:ext cx="259413" cy="265126"/>
            </a:xfrm>
            <a:prstGeom prst="ellipse">
              <a:avLst/>
            </a:prstGeom>
          </p:spPr>
        </p:pic>
        <p:sp>
          <p:nvSpPr>
            <p:cNvPr id="142" name="Rectangle 141"/>
            <p:cNvSpPr/>
            <p:nvPr/>
          </p:nvSpPr>
          <p:spPr>
            <a:xfrm>
              <a:off x="942540" y="8097082"/>
              <a:ext cx="274435" cy="2000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700" dirty="0">
                  <a:solidFill>
                    <a:schemeClr val="bg1"/>
                  </a:solidFill>
                </a:rPr>
                <a:t>55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3" name="Group 275"/>
          <p:cNvGrpSpPr/>
          <p:nvPr/>
        </p:nvGrpSpPr>
        <p:grpSpPr>
          <a:xfrm>
            <a:off x="4204013" y="6022842"/>
            <a:ext cx="274459" cy="266966"/>
            <a:chOff x="3386533" y="8063626"/>
            <a:chExt cx="274459" cy="266966"/>
          </a:xfrm>
        </p:grpSpPr>
        <p:pic>
          <p:nvPicPr>
            <p:cNvPr id="144" name="Picture 276"/>
            <p:cNvPicPr>
              <a:picLocks noChangeAspect="1"/>
            </p:cNvPicPr>
            <p:nvPr/>
          </p:nvPicPr>
          <p:blipFill rotWithShape="1"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179" t="58912" r="49431" b="34544"/>
            <a:stretch/>
          </p:blipFill>
          <p:spPr>
            <a:xfrm>
              <a:off x="3386533" y="8063626"/>
              <a:ext cx="266966" cy="266966"/>
            </a:xfrm>
            <a:prstGeom prst="ellipse">
              <a:avLst/>
            </a:prstGeom>
          </p:spPr>
        </p:pic>
        <p:sp>
          <p:nvSpPr>
            <p:cNvPr id="145" name="Rectangle 144"/>
            <p:cNvSpPr/>
            <p:nvPr/>
          </p:nvSpPr>
          <p:spPr>
            <a:xfrm>
              <a:off x="3386557" y="8097082"/>
              <a:ext cx="274435" cy="2000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700" dirty="0">
                  <a:solidFill>
                    <a:schemeClr val="bg1"/>
                  </a:solidFill>
                </a:rPr>
                <a:t>10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9" name="Group 281"/>
          <p:cNvGrpSpPr/>
          <p:nvPr/>
        </p:nvGrpSpPr>
        <p:grpSpPr>
          <a:xfrm>
            <a:off x="5389423" y="5722420"/>
            <a:ext cx="319319" cy="266966"/>
            <a:chOff x="1520410" y="8063626"/>
            <a:chExt cx="319319" cy="266966"/>
          </a:xfrm>
        </p:grpSpPr>
        <p:pic>
          <p:nvPicPr>
            <p:cNvPr id="150" name="Picture 282"/>
            <p:cNvPicPr>
              <a:picLocks noChangeAspect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180" t="60043" r="45968" b="29933"/>
            <a:stretch/>
          </p:blipFill>
          <p:spPr>
            <a:xfrm>
              <a:off x="1551407" y="8063626"/>
              <a:ext cx="266966" cy="266966"/>
            </a:xfrm>
            <a:prstGeom prst="ellipse">
              <a:avLst/>
            </a:prstGeom>
          </p:spPr>
        </p:pic>
        <p:sp>
          <p:nvSpPr>
            <p:cNvPr id="151" name="Rectangle 150"/>
            <p:cNvSpPr/>
            <p:nvPr/>
          </p:nvSpPr>
          <p:spPr>
            <a:xfrm>
              <a:off x="1520410" y="8097082"/>
              <a:ext cx="319319" cy="2000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700" dirty="0">
                  <a:solidFill>
                    <a:schemeClr val="bg1"/>
                  </a:solidFill>
                </a:rPr>
                <a:t>580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2" name="Group 293"/>
          <p:cNvGrpSpPr/>
          <p:nvPr/>
        </p:nvGrpSpPr>
        <p:grpSpPr>
          <a:xfrm>
            <a:off x="4862134" y="6014625"/>
            <a:ext cx="274435" cy="267125"/>
            <a:chOff x="861128" y="9066038"/>
            <a:chExt cx="274435" cy="267125"/>
          </a:xfrm>
        </p:grpSpPr>
        <p:pic>
          <p:nvPicPr>
            <p:cNvPr id="153" name="Picture 294"/>
            <p:cNvPicPr>
              <a:picLocks noChangeAspect="1"/>
            </p:cNvPicPr>
            <p:nvPr/>
          </p:nvPicPr>
          <p:blipFill rotWithShape="1"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898" t="66555" r="52983" b="22460"/>
            <a:stretch/>
          </p:blipFill>
          <p:spPr>
            <a:xfrm>
              <a:off x="864162" y="9066038"/>
              <a:ext cx="267125" cy="267125"/>
            </a:xfrm>
            <a:prstGeom prst="ellipse">
              <a:avLst/>
            </a:prstGeom>
          </p:spPr>
        </p:pic>
        <p:sp>
          <p:nvSpPr>
            <p:cNvPr id="154" name="Rectangle 153"/>
            <p:cNvSpPr/>
            <p:nvPr/>
          </p:nvSpPr>
          <p:spPr>
            <a:xfrm>
              <a:off x="861128" y="9097023"/>
              <a:ext cx="274435" cy="2000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700" dirty="0">
                  <a:solidFill>
                    <a:schemeClr val="bg1"/>
                  </a:solidFill>
                </a:rPr>
                <a:t>35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5" name="Group 317"/>
          <p:cNvGrpSpPr/>
          <p:nvPr/>
        </p:nvGrpSpPr>
        <p:grpSpPr>
          <a:xfrm>
            <a:off x="5169688" y="6021002"/>
            <a:ext cx="274730" cy="269588"/>
            <a:chOff x="3437660" y="9066598"/>
            <a:chExt cx="274730" cy="269588"/>
          </a:xfrm>
        </p:grpSpPr>
        <p:pic>
          <p:nvPicPr>
            <p:cNvPr id="163" name="Picture 318"/>
            <p:cNvPicPr>
              <a:picLocks noChangeAspect="1"/>
            </p:cNvPicPr>
            <p:nvPr/>
          </p:nvPicPr>
          <p:blipFill rotWithShape="1"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369" t="63941" r="42076" b="28941"/>
            <a:stretch/>
          </p:blipFill>
          <p:spPr>
            <a:xfrm>
              <a:off x="3437660" y="9066598"/>
              <a:ext cx="274730" cy="269588"/>
            </a:xfrm>
            <a:prstGeom prst="ellipse">
              <a:avLst/>
            </a:prstGeom>
          </p:spPr>
        </p:pic>
        <p:sp>
          <p:nvSpPr>
            <p:cNvPr id="164" name="Rectangle 163"/>
            <p:cNvSpPr/>
            <p:nvPr/>
          </p:nvSpPr>
          <p:spPr>
            <a:xfrm>
              <a:off x="3437807" y="9094343"/>
              <a:ext cx="274435" cy="2000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700" dirty="0">
                  <a:solidFill>
                    <a:schemeClr val="bg1"/>
                  </a:solidFill>
                </a:rPr>
                <a:t>96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87" name="Picture 2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38" y="232667"/>
            <a:ext cx="1770883" cy="477149"/>
          </a:xfrm>
          <a:prstGeom prst="rect">
            <a:avLst/>
          </a:prstGeom>
        </p:spPr>
      </p:pic>
      <p:grpSp>
        <p:nvGrpSpPr>
          <p:cNvPr id="94" name="Group 93"/>
          <p:cNvGrpSpPr/>
          <p:nvPr/>
        </p:nvGrpSpPr>
        <p:grpSpPr>
          <a:xfrm>
            <a:off x="911604" y="6399673"/>
            <a:ext cx="758683" cy="758129"/>
            <a:chOff x="514733" y="3923306"/>
            <a:chExt cx="758683" cy="758129"/>
          </a:xfrm>
        </p:grpSpPr>
        <p:sp>
          <p:nvSpPr>
            <p:cNvPr id="95" name="Oval 94"/>
            <p:cNvSpPr/>
            <p:nvPr/>
          </p:nvSpPr>
          <p:spPr>
            <a:xfrm>
              <a:off x="514733" y="3923306"/>
              <a:ext cx="758683" cy="758129"/>
            </a:xfrm>
            <a:prstGeom prst="ellipse">
              <a:avLst/>
            </a:prstGeom>
            <a:solidFill>
              <a:srgbClr val="003976"/>
            </a:solidFill>
            <a:ln>
              <a:solidFill>
                <a:srgbClr val="0039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/>
            </a:p>
          </p:txBody>
        </p:sp>
        <p:pic>
          <p:nvPicPr>
            <p:cNvPr id="97" name="Picture 96"/>
            <p:cNvPicPr>
              <a:picLocks noChangeAspect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5568" y="4131562"/>
              <a:ext cx="537012" cy="377608"/>
            </a:xfrm>
            <a:prstGeom prst="rect">
              <a:avLst/>
            </a:prstGeom>
          </p:spPr>
        </p:pic>
      </p:grpSp>
      <p:grpSp>
        <p:nvGrpSpPr>
          <p:cNvPr id="100" name="Group 99"/>
          <p:cNvGrpSpPr/>
          <p:nvPr/>
        </p:nvGrpSpPr>
        <p:grpSpPr>
          <a:xfrm>
            <a:off x="619928" y="7182021"/>
            <a:ext cx="1342034" cy="959943"/>
            <a:chOff x="685556" y="7294319"/>
            <a:chExt cx="1342034" cy="959943"/>
          </a:xfrm>
        </p:grpSpPr>
        <p:sp>
          <p:nvSpPr>
            <p:cNvPr id="110" name="TextBox 109"/>
            <p:cNvSpPr txBox="1"/>
            <p:nvPr/>
          </p:nvSpPr>
          <p:spPr>
            <a:xfrm>
              <a:off x="798084" y="7294319"/>
              <a:ext cx="106631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 smtClean="0">
                  <a:latin typeface="PT Sans Narrow" panose="020B0506020203020204" pitchFamily="34" charset="0"/>
                </a:rPr>
                <a:t>Lavable à 60°</a:t>
              </a:r>
              <a:endParaRPr lang="en-US" sz="1400" b="1" dirty="0">
                <a:latin typeface="PT Sans Narrow" panose="020B0506020203020204" pitchFamily="34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685556" y="7631014"/>
              <a:ext cx="1342034" cy="6232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43" indent="-171443">
                <a:buFont typeface="Arial" panose="020B0604020202020204" pitchFamily="34" charset="0"/>
                <a:buChar char="•"/>
              </a:pPr>
              <a:r>
                <a:rPr lang="fr-FR" sz="1150" dirty="0" smtClean="0">
                  <a:latin typeface="PT Sans Narrow" panose="020B0506020203020204" pitchFamily="34" charset="0"/>
                </a:rPr>
                <a:t>Facile d’entretien</a:t>
              </a:r>
            </a:p>
            <a:p>
              <a:pPr marL="171443" indent="-171443">
                <a:buFont typeface="Arial" panose="020B0604020202020204" pitchFamily="34" charset="0"/>
                <a:buChar char="•"/>
              </a:pPr>
              <a:r>
                <a:rPr lang="fr-FR" sz="1150" dirty="0" smtClean="0">
                  <a:latin typeface="PT Sans Narrow" panose="020B0506020203020204" pitchFamily="34" charset="0"/>
                </a:rPr>
                <a:t>Tenue des couleurs</a:t>
              </a:r>
            </a:p>
            <a:p>
              <a:pPr marL="171443" indent="-171443">
                <a:buFont typeface="Arial" panose="020B0604020202020204" pitchFamily="34" charset="0"/>
                <a:buChar char="•"/>
              </a:pPr>
              <a:r>
                <a:rPr lang="fr-FR" sz="1150" dirty="0" smtClean="0">
                  <a:latin typeface="PT Sans Narrow" panose="020B0506020203020204" pitchFamily="34" charset="0"/>
                </a:rPr>
                <a:t>Qualité supérieure</a:t>
              </a:r>
              <a:endParaRPr lang="en-US" sz="1150" dirty="0">
                <a:latin typeface="PT Sans Narrow" panose="020B0506020203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005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244761" y="4883803"/>
            <a:ext cx="6388911" cy="3506728"/>
          </a:xfrm>
          <a:prstGeom prst="rect">
            <a:avLst/>
          </a:prstGeom>
          <a:solidFill>
            <a:srgbClr val="D9EBFF"/>
          </a:solidFill>
          <a:ln>
            <a:solidFill>
              <a:srgbClr val="D9EB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244761" y="1264168"/>
            <a:ext cx="6388911" cy="3432232"/>
          </a:xfrm>
          <a:prstGeom prst="rect">
            <a:avLst/>
          </a:prstGeom>
          <a:solidFill>
            <a:srgbClr val="D9EBFF"/>
          </a:solidFill>
          <a:ln>
            <a:solidFill>
              <a:srgbClr val="D9EB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244761" y="8576873"/>
            <a:ext cx="3877261" cy="1086321"/>
          </a:xfrm>
          <a:prstGeom prst="rect">
            <a:avLst/>
          </a:prstGeom>
          <a:solidFill>
            <a:srgbClr val="D9EBFF"/>
          </a:solidFill>
          <a:ln>
            <a:solidFill>
              <a:srgbClr val="D9EB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noFill/>
          <a:ln w="190500" cap="flat" cmpd="sng">
            <a:solidFill>
              <a:srgbClr val="003976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0216" y="-14982"/>
            <a:ext cx="6858000" cy="629665"/>
            <a:chOff x="-2353050" y="676836"/>
            <a:chExt cx="9173003" cy="241537"/>
          </a:xfrm>
        </p:grpSpPr>
        <p:sp>
          <p:nvSpPr>
            <p:cNvPr id="11" name="Rectangle 10"/>
            <p:cNvSpPr/>
            <p:nvPr/>
          </p:nvSpPr>
          <p:spPr>
            <a:xfrm>
              <a:off x="-2353050" y="676836"/>
              <a:ext cx="9173003" cy="241537"/>
            </a:xfrm>
            <a:prstGeom prst="rect">
              <a:avLst/>
            </a:prstGeom>
            <a:solidFill>
              <a:srgbClr val="003976"/>
            </a:solidFill>
            <a:ln>
              <a:solidFill>
                <a:srgbClr val="0039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154974" y="724940"/>
              <a:ext cx="3405307" cy="177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>
                  <a:solidFill>
                    <a:schemeClr val="bg1"/>
                  </a:solidFill>
                  <a:latin typeface="PT Sans Narrow" panose="020B0506020203020204" pitchFamily="34" charset="0"/>
                </a:rPr>
                <a:t>Guide produit</a:t>
              </a:r>
              <a:endParaRPr lang="en-US" sz="1400" b="1" dirty="0">
                <a:solidFill>
                  <a:schemeClr val="bg1"/>
                </a:solidFill>
                <a:latin typeface="PT Sans Narrow" panose="020B0506020203020204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 rot="16200000">
            <a:off x="66817" y="8959348"/>
            <a:ext cx="870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3976"/>
                </a:solidFill>
                <a:latin typeface="PT Sans Narrow" panose="020B0506020203020204" pitchFamily="34" charset="0"/>
              </a:rPr>
              <a:t>Colisage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70020" y="8774683"/>
            <a:ext cx="318773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rgbClr val="003976"/>
                </a:solidFill>
                <a:latin typeface="PT Sans Narrow" panose="020B0506020203020204" pitchFamily="34" charset="0"/>
              </a:rPr>
              <a:t>PCB : 30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rgbClr val="003976"/>
                </a:solidFill>
                <a:latin typeface="PT Sans Narrow" panose="020B0506020203020204" pitchFamily="34" charset="0"/>
              </a:rPr>
              <a:t>Poids/</a:t>
            </a:r>
            <a:r>
              <a:rPr lang="fr-FR" sz="1400" dirty="0" err="1" smtClean="0">
                <a:solidFill>
                  <a:srgbClr val="003976"/>
                </a:solidFill>
                <a:latin typeface="PT Sans Narrow" panose="020B0506020203020204" pitchFamily="34" charset="0"/>
              </a:rPr>
              <a:t>pces</a:t>
            </a:r>
            <a:r>
              <a:rPr lang="fr-FR" sz="1400" dirty="0" smtClean="0">
                <a:solidFill>
                  <a:srgbClr val="003976"/>
                </a:solidFill>
                <a:latin typeface="PT Sans Narrow" panose="020B0506020203020204" pitchFamily="34" charset="0"/>
              </a:rPr>
              <a:t> : 0,300 kg (F) / 0,380 kg (H)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rgbClr val="003976"/>
                </a:solidFill>
                <a:latin typeface="PT Sans Narrow" panose="020B0506020203020204" pitchFamily="34" charset="0"/>
              </a:rPr>
              <a:t>Poids/</a:t>
            </a:r>
            <a:r>
              <a:rPr lang="fr-FR" sz="1400" dirty="0" err="1" smtClean="0">
                <a:solidFill>
                  <a:srgbClr val="003976"/>
                </a:solidFill>
                <a:latin typeface="PT Sans Narrow" panose="020B0506020203020204" pitchFamily="34" charset="0"/>
              </a:rPr>
              <a:t>ctn</a:t>
            </a:r>
            <a:r>
              <a:rPr lang="fr-FR" sz="1400" dirty="0" smtClean="0">
                <a:solidFill>
                  <a:srgbClr val="003976"/>
                </a:solidFill>
                <a:latin typeface="PT Sans Narrow" panose="020B0506020203020204" pitchFamily="34" charset="0"/>
              </a:rPr>
              <a:t> : 11 kg (F) / 13,4 kg (H)</a:t>
            </a:r>
            <a:endParaRPr lang="en-US" sz="1000" dirty="0">
              <a:solidFill>
                <a:srgbClr val="003976"/>
              </a:solidFill>
              <a:latin typeface="PT Sans Narrow" panose="020B0506020203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4761" y="726790"/>
            <a:ext cx="6388911" cy="372768"/>
          </a:xfrm>
          <a:prstGeom prst="rect">
            <a:avLst/>
          </a:prstGeom>
          <a:solidFill>
            <a:srgbClr val="D9EBFF"/>
          </a:solidFill>
          <a:ln>
            <a:solidFill>
              <a:srgbClr val="D9EB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extBox 15"/>
          <p:cNvSpPr txBox="1"/>
          <p:nvPr/>
        </p:nvSpPr>
        <p:spPr>
          <a:xfrm>
            <a:off x="317398" y="759285"/>
            <a:ext cx="3897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fr-FR" sz="1400" b="1" dirty="0" smtClean="0">
                <a:solidFill>
                  <a:srgbClr val="003976"/>
                </a:solidFill>
                <a:latin typeface="PT Sans Narrow" panose="020B0506020203020204" pitchFamily="34" charset="0"/>
              </a:rPr>
              <a:t>Code douanier </a:t>
            </a:r>
            <a:r>
              <a:rPr lang="fr-FR" sz="1400" b="1" dirty="0">
                <a:solidFill>
                  <a:srgbClr val="003976"/>
                </a:solidFill>
                <a:latin typeface="PT Sans Narrow" panose="020B0506020203020204" pitchFamily="34" charset="0"/>
              </a:rPr>
              <a:t>: </a:t>
            </a:r>
            <a:r>
              <a:rPr lang="fr-FR" sz="1400" b="1" dirty="0" smtClean="0">
                <a:solidFill>
                  <a:srgbClr val="003976"/>
                </a:solidFill>
                <a:latin typeface="PT Sans Narrow" panose="020B0506020203020204" pitchFamily="34" charset="0"/>
              </a:rPr>
              <a:t>6102309000 </a:t>
            </a:r>
            <a:endParaRPr lang="fr-FR" sz="1400" b="1" dirty="0">
              <a:solidFill>
                <a:srgbClr val="003976"/>
              </a:solidFill>
              <a:latin typeface="PT Sans Narrow" panose="020B0506020203020204" pitchFamily="34" charset="0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82089"/>
              </p:ext>
            </p:extLst>
          </p:nvPr>
        </p:nvGraphicFramePr>
        <p:xfrm>
          <a:off x="2251864" y="1869360"/>
          <a:ext cx="4284736" cy="2577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6907">
                  <a:extLst>
                    <a:ext uri="{9D8B030D-6E8A-4147-A177-3AD203B41FA5}">
                      <a16:colId xmlns:a16="http://schemas.microsoft.com/office/drawing/2014/main" val="694250989"/>
                    </a:ext>
                  </a:extLst>
                </a:gridCol>
                <a:gridCol w="588016">
                  <a:extLst>
                    <a:ext uri="{9D8B030D-6E8A-4147-A177-3AD203B41FA5}">
                      <a16:colId xmlns:a16="http://schemas.microsoft.com/office/drawing/2014/main" val="1733593275"/>
                    </a:ext>
                  </a:extLst>
                </a:gridCol>
                <a:gridCol w="588016">
                  <a:extLst>
                    <a:ext uri="{9D8B030D-6E8A-4147-A177-3AD203B41FA5}">
                      <a16:colId xmlns:a16="http://schemas.microsoft.com/office/drawing/2014/main" val="268046160"/>
                    </a:ext>
                  </a:extLst>
                </a:gridCol>
                <a:gridCol w="598707">
                  <a:extLst>
                    <a:ext uri="{9D8B030D-6E8A-4147-A177-3AD203B41FA5}">
                      <a16:colId xmlns:a16="http://schemas.microsoft.com/office/drawing/2014/main" val="593302771"/>
                    </a:ext>
                  </a:extLst>
                </a:gridCol>
                <a:gridCol w="598706">
                  <a:extLst>
                    <a:ext uri="{9D8B030D-6E8A-4147-A177-3AD203B41FA5}">
                      <a16:colId xmlns:a16="http://schemas.microsoft.com/office/drawing/2014/main" val="583443924"/>
                    </a:ext>
                  </a:extLst>
                </a:gridCol>
                <a:gridCol w="598706">
                  <a:extLst>
                    <a:ext uri="{9D8B030D-6E8A-4147-A177-3AD203B41FA5}">
                      <a16:colId xmlns:a16="http://schemas.microsoft.com/office/drawing/2014/main" val="197656323"/>
                    </a:ext>
                  </a:extLst>
                </a:gridCol>
                <a:gridCol w="585678">
                  <a:extLst>
                    <a:ext uri="{9D8B030D-6E8A-4147-A177-3AD203B41FA5}">
                      <a16:colId xmlns:a16="http://schemas.microsoft.com/office/drawing/2014/main" val="1289083189"/>
                    </a:ext>
                  </a:extLst>
                </a:gridCol>
              </a:tblGrid>
              <a:tr h="416644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rgbClr val="003976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XS</a:t>
                      </a:r>
                    </a:p>
                    <a:p>
                      <a:pPr algn="ctr"/>
                      <a:r>
                        <a:rPr lang="fr-FR" sz="1000" dirty="0" smtClean="0"/>
                        <a:t>34</a:t>
                      </a:r>
                      <a:endParaRPr lang="fr-FR" sz="1000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S</a:t>
                      </a:r>
                    </a:p>
                    <a:p>
                      <a:pPr algn="ctr"/>
                      <a:r>
                        <a:rPr lang="fr-FR" sz="1000" dirty="0" smtClean="0"/>
                        <a:t>36</a:t>
                      </a:r>
                      <a:endParaRPr lang="fr-FR" sz="1000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M</a:t>
                      </a:r>
                    </a:p>
                    <a:p>
                      <a:pPr algn="ctr"/>
                      <a:r>
                        <a:rPr lang="fr-FR" sz="1000" dirty="0" smtClean="0"/>
                        <a:t>38</a:t>
                      </a:r>
                      <a:endParaRPr lang="fr-FR" sz="1000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L</a:t>
                      </a:r>
                    </a:p>
                    <a:p>
                      <a:pPr algn="ctr"/>
                      <a:r>
                        <a:rPr lang="fr-FR" sz="1000" dirty="0" smtClean="0"/>
                        <a:t>40</a:t>
                      </a:r>
                      <a:endParaRPr lang="fr-FR" sz="1000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XL</a:t>
                      </a:r>
                    </a:p>
                    <a:p>
                      <a:pPr algn="ctr"/>
                      <a:r>
                        <a:rPr lang="fr-FR" sz="1000" dirty="0" smtClean="0"/>
                        <a:t>42</a:t>
                      </a:r>
                      <a:endParaRPr lang="fr-FR" sz="1000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XXL</a:t>
                      </a:r>
                    </a:p>
                    <a:p>
                      <a:pPr algn="ctr"/>
                      <a:r>
                        <a:rPr lang="fr-FR" sz="1000" dirty="0" smtClean="0"/>
                        <a:t>44</a:t>
                      </a:r>
                      <a:endParaRPr lang="fr-FR" sz="1000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39767933"/>
                  </a:ext>
                </a:extLst>
              </a:tr>
              <a:tr h="547026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00B050"/>
                          </a:solidFill>
                        </a:rPr>
                        <a:t>Longueur</a:t>
                      </a:r>
                      <a:endParaRPr lang="fr-FR" sz="1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64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66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68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487745"/>
                  </a:ext>
                </a:extLst>
              </a:tr>
              <a:tr h="57377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accent2"/>
                          </a:solidFill>
                        </a:rPr>
                        <a:t>Epaules</a:t>
                      </a:r>
                      <a:endParaRPr lang="fr-FR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158999"/>
                  </a:ext>
                </a:extLst>
              </a:tr>
              <a:tr h="553985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accent1"/>
                          </a:solidFill>
                        </a:rPr>
                        <a:t>½ Taille</a:t>
                      </a:r>
                      <a:endParaRPr lang="fr-FR" sz="1000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53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57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406994"/>
                  </a:ext>
                </a:extLst>
              </a:tr>
              <a:tr h="486325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EAB200"/>
                          </a:solidFill>
                        </a:rPr>
                        <a:t>½ Bas</a:t>
                      </a:r>
                      <a:endParaRPr lang="fr-FR" sz="1000" b="1" dirty="0">
                        <a:solidFill>
                          <a:srgbClr val="EAB20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642352"/>
                  </a:ext>
                </a:extLst>
              </a:tr>
            </a:tbl>
          </a:graphicData>
        </a:graphic>
      </p:graphicFrame>
      <p:sp>
        <p:nvSpPr>
          <p:cNvPr id="123" name="TextBox 122"/>
          <p:cNvSpPr txBox="1"/>
          <p:nvPr/>
        </p:nvSpPr>
        <p:spPr>
          <a:xfrm>
            <a:off x="4811125" y="772688"/>
            <a:ext cx="17254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3976"/>
                </a:solidFill>
                <a:latin typeface="PT Sans Narrow" panose="020B0506020203020204" pitchFamily="34" charset="0"/>
              </a:rPr>
              <a:t>Pays d’origine : MM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3346905" y="4952954"/>
            <a:ext cx="2232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3976"/>
                </a:solidFill>
                <a:latin typeface="PT Sans Narrow" panose="020B0506020203020204" pitchFamily="34" charset="0"/>
              </a:rPr>
              <a:t>Hommes – réf.023914</a:t>
            </a:r>
            <a:endParaRPr lang="en-US" sz="1100" b="1" dirty="0">
              <a:solidFill>
                <a:srgbClr val="003976"/>
              </a:solidFill>
              <a:latin typeface="PT Sans Narrow" panose="020B0506020203020204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3112358" y="1372479"/>
            <a:ext cx="2508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3976"/>
                </a:solidFill>
                <a:latin typeface="PT Sans Narrow" panose="020B0506020203020204" pitchFamily="34" charset="0"/>
              </a:rPr>
              <a:t>Femmes – réf. 023915</a:t>
            </a:r>
            <a:endParaRPr lang="en-US" sz="1100" b="1" dirty="0">
              <a:solidFill>
                <a:srgbClr val="003976"/>
              </a:solidFill>
              <a:latin typeface="PT Sans Narrow" panose="020B0506020203020204" pitchFamily="34" charset="0"/>
            </a:endParaRPr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35" y="191094"/>
            <a:ext cx="1094981" cy="295033"/>
          </a:xfrm>
          <a:prstGeom prst="rect">
            <a:avLst/>
          </a:prstGeom>
        </p:spPr>
      </p:pic>
      <p:grpSp>
        <p:nvGrpSpPr>
          <p:cNvPr id="55" name="Group 54"/>
          <p:cNvGrpSpPr/>
          <p:nvPr/>
        </p:nvGrpSpPr>
        <p:grpSpPr>
          <a:xfrm>
            <a:off x="-121096" y="5047781"/>
            <a:ext cx="2581874" cy="3091298"/>
            <a:chOff x="-146997" y="4944162"/>
            <a:chExt cx="2779912" cy="3328410"/>
          </a:xfrm>
        </p:grpSpPr>
        <p:pic>
          <p:nvPicPr>
            <p:cNvPr id="56" name="Picture 5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3776"/>
            <a:stretch/>
          </p:blipFill>
          <p:spPr>
            <a:xfrm>
              <a:off x="-146997" y="4944162"/>
              <a:ext cx="2779912" cy="3328410"/>
            </a:xfrm>
            <a:prstGeom prst="rect">
              <a:avLst/>
            </a:prstGeo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</p:pic>
        <p:cxnSp>
          <p:nvCxnSpPr>
            <p:cNvPr id="59" name="Straight Arrow Connector 58"/>
            <p:cNvCxnSpPr/>
            <p:nvPr/>
          </p:nvCxnSpPr>
          <p:spPr>
            <a:xfrm>
              <a:off x="789995" y="7059363"/>
              <a:ext cx="929268" cy="0"/>
            </a:xfrm>
            <a:prstGeom prst="straightConnector1">
              <a:avLst/>
            </a:prstGeom>
            <a:ln w="1905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>
              <a:off x="805685" y="7960566"/>
              <a:ext cx="895609" cy="0"/>
            </a:xfrm>
            <a:prstGeom prst="straightConnector1">
              <a:avLst/>
            </a:prstGeom>
            <a:ln w="19050">
              <a:solidFill>
                <a:srgbClr val="EAB200"/>
              </a:solidFill>
              <a:headEnd type="triangle"/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61" name="Arc 60"/>
            <p:cNvSpPr/>
            <p:nvPr/>
          </p:nvSpPr>
          <p:spPr>
            <a:xfrm rot="21361212">
              <a:off x="727750" y="6557482"/>
              <a:ext cx="77741" cy="898071"/>
            </a:xfrm>
            <a:prstGeom prst="arc">
              <a:avLst>
                <a:gd name="adj1" fmla="val 16162582"/>
                <a:gd name="adj2" fmla="val 1717795"/>
              </a:avLst>
            </a:prstGeom>
            <a:ln w="12700">
              <a:solidFill>
                <a:srgbClr val="3E2F89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2" name="Arc 61"/>
            <p:cNvSpPr/>
            <p:nvPr/>
          </p:nvSpPr>
          <p:spPr>
            <a:xfrm rot="238788" flipH="1">
              <a:off x="1716806" y="6573388"/>
              <a:ext cx="77741" cy="898071"/>
            </a:xfrm>
            <a:prstGeom prst="arc">
              <a:avLst>
                <a:gd name="adj1" fmla="val 16162582"/>
                <a:gd name="adj2" fmla="val 1717795"/>
              </a:avLst>
            </a:prstGeom>
            <a:ln w="12700">
              <a:solidFill>
                <a:srgbClr val="4B41A9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>
              <a:off x="726349" y="6567350"/>
              <a:ext cx="1082857" cy="0"/>
            </a:xfrm>
            <a:prstGeom prst="straightConnector1">
              <a:avLst/>
            </a:prstGeom>
            <a:ln w="19050"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>
              <a:off x="1498568" y="6426271"/>
              <a:ext cx="0" cy="1529460"/>
            </a:xfrm>
            <a:prstGeom prst="straightConnector1">
              <a:avLst/>
            </a:prstGeom>
            <a:ln w="19050"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77" name="Group 76"/>
          <p:cNvGrpSpPr/>
          <p:nvPr/>
        </p:nvGrpSpPr>
        <p:grpSpPr>
          <a:xfrm>
            <a:off x="-15968" y="1519136"/>
            <a:ext cx="2443063" cy="3002147"/>
            <a:chOff x="-146997" y="1330486"/>
            <a:chExt cx="2630454" cy="3232421"/>
          </a:xfrm>
        </p:grpSpPr>
        <p:pic>
          <p:nvPicPr>
            <p:cNvPr id="78" name="Picture 77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2480"/>
            <a:stretch/>
          </p:blipFill>
          <p:spPr>
            <a:xfrm>
              <a:off x="-146997" y="1330486"/>
              <a:ext cx="2630454" cy="3232421"/>
            </a:xfrm>
            <a:prstGeom prst="rect">
              <a:avLst/>
            </a:prstGeo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</p:pic>
        <p:cxnSp>
          <p:nvCxnSpPr>
            <p:cNvPr id="79" name="Straight Arrow Connector 78"/>
            <p:cNvCxnSpPr/>
            <p:nvPr/>
          </p:nvCxnSpPr>
          <p:spPr>
            <a:xfrm>
              <a:off x="703417" y="2900181"/>
              <a:ext cx="904437" cy="0"/>
            </a:xfrm>
            <a:prstGeom prst="straightConnector1">
              <a:avLst/>
            </a:prstGeom>
            <a:ln w="19050"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>
              <a:off x="769271" y="3525154"/>
              <a:ext cx="776205" cy="0"/>
            </a:xfrm>
            <a:prstGeom prst="straightConnector1">
              <a:avLst/>
            </a:prstGeom>
            <a:ln w="1905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>
              <a:off x="727944" y="4042038"/>
              <a:ext cx="854366" cy="0"/>
            </a:xfrm>
            <a:prstGeom prst="straightConnector1">
              <a:avLst/>
            </a:prstGeom>
            <a:ln w="19050">
              <a:solidFill>
                <a:srgbClr val="EAB200"/>
              </a:solidFill>
              <a:headEnd type="triangle"/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84" name="Arc 83"/>
            <p:cNvSpPr/>
            <p:nvPr/>
          </p:nvSpPr>
          <p:spPr>
            <a:xfrm rot="21361212">
              <a:off x="710196" y="2900835"/>
              <a:ext cx="45719" cy="773963"/>
            </a:xfrm>
            <a:prstGeom prst="arc">
              <a:avLst>
                <a:gd name="adj1" fmla="val 16162582"/>
                <a:gd name="adj2" fmla="val 1717795"/>
              </a:avLst>
            </a:prstGeom>
            <a:ln w="12700">
              <a:solidFill>
                <a:srgbClr val="3E2F89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85" name="Arc 84"/>
            <p:cNvSpPr/>
            <p:nvPr/>
          </p:nvSpPr>
          <p:spPr>
            <a:xfrm rot="238788" flipH="1">
              <a:off x="1570160" y="2919731"/>
              <a:ext cx="47550" cy="789308"/>
            </a:xfrm>
            <a:prstGeom prst="arc">
              <a:avLst>
                <a:gd name="adj1" fmla="val 16162582"/>
                <a:gd name="adj2" fmla="val 1717795"/>
              </a:avLst>
            </a:prstGeom>
            <a:ln w="12700">
              <a:solidFill>
                <a:srgbClr val="4B41A9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cxnSp>
          <p:nvCxnSpPr>
            <p:cNvPr id="102" name="Straight Arrow Connector 101"/>
            <p:cNvCxnSpPr/>
            <p:nvPr/>
          </p:nvCxnSpPr>
          <p:spPr>
            <a:xfrm flipH="1">
              <a:off x="1275747" y="2763560"/>
              <a:ext cx="1" cy="1284767"/>
            </a:xfrm>
            <a:prstGeom prst="straightConnector1">
              <a:avLst/>
            </a:prstGeom>
            <a:ln w="19050">
              <a:solidFill>
                <a:srgbClr val="70AD47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3" name="Table 1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1619"/>
              </p:ext>
            </p:extLst>
          </p:nvPr>
        </p:nvGraphicFramePr>
        <p:xfrm>
          <a:off x="2131172" y="5511756"/>
          <a:ext cx="4312900" cy="2736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5161">
                  <a:extLst>
                    <a:ext uri="{9D8B030D-6E8A-4147-A177-3AD203B41FA5}">
                      <a16:colId xmlns:a16="http://schemas.microsoft.com/office/drawing/2014/main" val="694250989"/>
                    </a:ext>
                  </a:extLst>
                </a:gridCol>
                <a:gridCol w="465892">
                  <a:extLst>
                    <a:ext uri="{9D8B030D-6E8A-4147-A177-3AD203B41FA5}">
                      <a16:colId xmlns:a16="http://schemas.microsoft.com/office/drawing/2014/main" val="1733593275"/>
                    </a:ext>
                  </a:extLst>
                </a:gridCol>
                <a:gridCol w="452190">
                  <a:extLst>
                    <a:ext uri="{9D8B030D-6E8A-4147-A177-3AD203B41FA5}">
                      <a16:colId xmlns:a16="http://schemas.microsoft.com/office/drawing/2014/main" val="268046160"/>
                    </a:ext>
                  </a:extLst>
                </a:gridCol>
                <a:gridCol w="411082">
                  <a:extLst>
                    <a:ext uri="{9D8B030D-6E8A-4147-A177-3AD203B41FA5}">
                      <a16:colId xmlns:a16="http://schemas.microsoft.com/office/drawing/2014/main" val="593302771"/>
                    </a:ext>
                  </a:extLst>
                </a:gridCol>
                <a:gridCol w="457513">
                  <a:extLst>
                    <a:ext uri="{9D8B030D-6E8A-4147-A177-3AD203B41FA5}">
                      <a16:colId xmlns:a16="http://schemas.microsoft.com/office/drawing/2014/main" val="583443924"/>
                    </a:ext>
                  </a:extLst>
                </a:gridCol>
                <a:gridCol w="442780">
                  <a:extLst>
                    <a:ext uri="{9D8B030D-6E8A-4147-A177-3AD203B41FA5}">
                      <a16:colId xmlns:a16="http://schemas.microsoft.com/office/drawing/2014/main" val="197656323"/>
                    </a:ext>
                  </a:extLst>
                </a:gridCol>
                <a:gridCol w="464969">
                  <a:extLst>
                    <a:ext uri="{9D8B030D-6E8A-4147-A177-3AD203B41FA5}">
                      <a16:colId xmlns:a16="http://schemas.microsoft.com/office/drawing/2014/main" val="1289083189"/>
                    </a:ext>
                  </a:extLst>
                </a:gridCol>
                <a:gridCol w="444915">
                  <a:extLst>
                    <a:ext uri="{9D8B030D-6E8A-4147-A177-3AD203B41FA5}">
                      <a16:colId xmlns:a16="http://schemas.microsoft.com/office/drawing/2014/main" val="3762159370"/>
                    </a:ext>
                  </a:extLst>
                </a:gridCol>
                <a:gridCol w="458398">
                  <a:extLst>
                    <a:ext uri="{9D8B030D-6E8A-4147-A177-3AD203B41FA5}">
                      <a16:colId xmlns:a16="http://schemas.microsoft.com/office/drawing/2014/main" val="1699443917"/>
                    </a:ext>
                  </a:extLst>
                </a:gridCol>
              </a:tblGrid>
              <a:tr h="395752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rgbClr val="003976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XS</a:t>
                      </a:r>
                      <a:endParaRPr lang="fr-FR" sz="1000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M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L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XL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XXL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3XL</a:t>
                      </a:r>
                      <a:endParaRPr lang="fr-FR" sz="1000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4XL</a:t>
                      </a:r>
                      <a:endParaRPr lang="fr-FR" sz="1000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9767933"/>
                  </a:ext>
                </a:extLst>
              </a:tr>
              <a:tr h="611116"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 smtClean="0">
                          <a:solidFill>
                            <a:srgbClr val="00B050"/>
                          </a:solidFill>
                        </a:rPr>
                        <a:t>Longueur</a:t>
                      </a:r>
                      <a:endParaRPr lang="fr-FR" sz="9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67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73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79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82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85 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487745"/>
                  </a:ext>
                </a:extLst>
              </a:tr>
              <a:tr h="640994"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 smtClean="0">
                          <a:solidFill>
                            <a:schemeClr val="accent2"/>
                          </a:solidFill>
                        </a:rPr>
                        <a:t>Epaules</a:t>
                      </a:r>
                      <a:endParaRPr lang="fr-FR" sz="900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47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53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158999"/>
                  </a:ext>
                </a:extLst>
              </a:tr>
              <a:tr h="618891"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 smtClean="0">
                          <a:solidFill>
                            <a:schemeClr val="accent1"/>
                          </a:solidFill>
                        </a:rPr>
                        <a:t>½ poitrine</a:t>
                      </a:r>
                      <a:endParaRPr lang="fr-FR" sz="900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46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58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66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74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406994"/>
                  </a:ext>
                </a:extLst>
              </a:tr>
              <a:tr h="469326"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 smtClean="0">
                          <a:solidFill>
                            <a:srgbClr val="EAB200"/>
                          </a:solidFill>
                        </a:rPr>
                        <a:t>½ Bas</a:t>
                      </a:r>
                      <a:endParaRPr lang="fr-FR" sz="900" b="1" dirty="0">
                        <a:solidFill>
                          <a:srgbClr val="EAB20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64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68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642352"/>
                  </a:ext>
                </a:extLst>
              </a:tr>
            </a:tbl>
          </a:graphicData>
        </a:graphic>
      </p:graphicFrame>
      <p:sp>
        <p:nvSpPr>
          <p:cNvPr id="114" name="TextBox 113"/>
          <p:cNvSpPr txBox="1"/>
          <p:nvPr/>
        </p:nvSpPr>
        <p:spPr>
          <a:xfrm>
            <a:off x="5921813" y="1372479"/>
            <a:ext cx="5774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dirty="0" smtClean="0">
                <a:solidFill>
                  <a:srgbClr val="003976"/>
                </a:solidFill>
                <a:latin typeface="PT Sans Narrow" panose="020B0506020203020204" pitchFamily="34" charset="0"/>
              </a:rPr>
              <a:t>+/- 1cm</a:t>
            </a:r>
            <a:endParaRPr lang="en-US" sz="700" b="1" dirty="0">
              <a:solidFill>
                <a:srgbClr val="003976"/>
              </a:solidFill>
              <a:latin typeface="PT Sans Narrow" panose="020B0506020203020204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939331" y="5006192"/>
            <a:ext cx="5774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dirty="0" smtClean="0">
                <a:solidFill>
                  <a:srgbClr val="003976"/>
                </a:solidFill>
                <a:latin typeface="PT Sans Narrow" panose="020B0506020203020204" pitchFamily="34" charset="0"/>
              </a:rPr>
              <a:t>+/- 1cm</a:t>
            </a:r>
            <a:endParaRPr lang="en-US" sz="700" b="1" dirty="0">
              <a:solidFill>
                <a:srgbClr val="003976"/>
              </a:solidFill>
              <a:latin typeface="PT Sans Narrow" panose="020B0506020203020204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366783" y="8565648"/>
            <a:ext cx="2266888" cy="1086321"/>
          </a:xfrm>
          <a:prstGeom prst="rect">
            <a:avLst/>
          </a:prstGeom>
          <a:solidFill>
            <a:srgbClr val="D9E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TextBox 66"/>
          <p:cNvSpPr txBox="1"/>
          <p:nvPr/>
        </p:nvSpPr>
        <p:spPr>
          <a:xfrm rot="16200000">
            <a:off x="4119575" y="8935366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3976"/>
                </a:solidFill>
                <a:latin typeface="PT Sans Narrow" panose="020B0506020203020204" pitchFamily="34" charset="0"/>
              </a:rPr>
              <a:t>Entretien</a:t>
            </a:r>
          </a:p>
        </p:txBody>
      </p:sp>
      <p:grpSp>
        <p:nvGrpSpPr>
          <p:cNvPr id="90" name="Group 89"/>
          <p:cNvGrpSpPr/>
          <p:nvPr/>
        </p:nvGrpSpPr>
        <p:grpSpPr>
          <a:xfrm>
            <a:off x="6123239" y="8774683"/>
            <a:ext cx="398700" cy="398409"/>
            <a:chOff x="5925975" y="8857183"/>
            <a:chExt cx="493057" cy="492697"/>
          </a:xfrm>
        </p:grpSpPr>
        <p:sp>
          <p:nvSpPr>
            <p:cNvPr id="91" name="Oval 90"/>
            <p:cNvSpPr/>
            <p:nvPr/>
          </p:nvSpPr>
          <p:spPr>
            <a:xfrm>
              <a:off x="5925975" y="8857183"/>
              <a:ext cx="493057" cy="492697"/>
            </a:xfrm>
            <a:prstGeom prst="ellipse">
              <a:avLst/>
            </a:prstGeom>
            <a:solidFill>
              <a:srgbClr val="1B3174"/>
            </a:solidFill>
            <a:ln>
              <a:solidFill>
                <a:srgbClr val="1B31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/>
            </a:p>
          </p:txBody>
        </p:sp>
        <p:grpSp>
          <p:nvGrpSpPr>
            <p:cNvPr id="92" name="Group 91"/>
            <p:cNvGrpSpPr/>
            <p:nvPr/>
          </p:nvGrpSpPr>
          <p:grpSpPr>
            <a:xfrm>
              <a:off x="6021404" y="8952432"/>
              <a:ext cx="302198" cy="302198"/>
              <a:chOff x="6021404" y="8952432"/>
              <a:chExt cx="302198" cy="302198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6021404" y="8952432"/>
                <a:ext cx="302198" cy="302198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6061378" y="8992838"/>
                <a:ext cx="221385" cy="221385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cxnSp>
            <p:nvCxnSpPr>
              <p:cNvPr id="95" name="Straight Connector 94"/>
              <p:cNvCxnSpPr/>
              <p:nvPr/>
            </p:nvCxnSpPr>
            <p:spPr>
              <a:xfrm flipH="1">
                <a:off x="6021404" y="8952432"/>
                <a:ext cx="302198" cy="302198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6021404" y="8952432"/>
                <a:ext cx="301333" cy="302198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xtBox 96"/>
          <p:cNvSpPr txBox="1"/>
          <p:nvPr/>
        </p:nvSpPr>
        <p:spPr>
          <a:xfrm>
            <a:off x="5379138" y="9196704"/>
            <a:ext cx="7099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>
                <a:solidFill>
                  <a:srgbClr val="003976"/>
                </a:solidFill>
                <a:latin typeface="PT Sans Narrow" panose="020B0506020203020204" pitchFamily="34" charset="0"/>
              </a:rPr>
              <a:t>Lavage 60°</a:t>
            </a:r>
            <a:endParaRPr lang="en-US" sz="500" dirty="0">
              <a:solidFill>
                <a:srgbClr val="003976"/>
              </a:solidFill>
              <a:latin typeface="PT Sans Narrow" panose="020B0506020203020204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972883" y="9191988"/>
            <a:ext cx="7099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003976"/>
                </a:solidFill>
                <a:latin typeface="PT Sans Narrow" panose="020B0506020203020204" pitchFamily="34" charset="0"/>
              </a:rPr>
              <a:t>Pas de </a:t>
            </a:r>
          </a:p>
          <a:p>
            <a:pPr algn="ctr"/>
            <a:r>
              <a:rPr lang="en-US" sz="800" dirty="0" err="1" smtClean="0">
                <a:solidFill>
                  <a:srgbClr val="003976"/>
                </a:solidFill>
                <a:latin typeface="PT Sans Narrow" panose="020B0506020203020204" pitchFamily="34" charset="0"/>
              </a:rPr>
              <a:t>sèche-linge</a:t>
            </a:r>
            <a:endParaRPr lang="en-US" sz="800" dirty="0">
              <a:solidFill>
                <a:srgbClr val="003976"/>
              </a:solidFill>
              <a:latin typeface="PT Sans Narrow" panose="020B0506020203020204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759838" y="9196705"/>
            <a:ext cx="7099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003976"/>
                </a:solidFill>
                <a:latin typeface="PT Sans Narrow" panose="020B0506020203020204" pitchFamily="34" charset="0"/>
              </a:rPr>
              <a:t>Pas de </a:t>
            </a:r>
            <a:r>
              <a:rPr lang="en-US" sz="800" dirty="0" err="1" smtClean="0">
                <a:solidFill>
                  <a:srgbClr val="003976"/>
                </a:solidFill>
                <a:latin typeface="PT Sans Narrow" panose="020B0506020203020204" pitchFamily="34" charset="0"/>
              </a:rPr>
              <a:t>repassage</a:t>
            </a:r>
            <a:r>
              <a:rPr lang="en-US" sz="800" dirty="0" smtClean="0">
                <a:solidFill>
                  <a:srgbClr val="003976"/>
                </a:solidFill>
                <a:latin typeface="PT Sans Narrow" panose="020B0506020203020204" pitchFamily="34" charset="0"/>
              </a:rPr>
              <a:t> </a:t>
            </a:r>
            <a:endParaRPr lang="en-US" sz="800" dirty="0">
              <a:solidFill>
                <a:srgbClr val="003976"/>
              </a:solidFill>
              <a:latin typeface="PT Sans Narrow" panose="020B0506020203020204" pitchFamily="34" charset="0"/>
            </a:endParaRPr>
          </a:p>
        </p:txBody>
      </p:sp>
      <p:grpSp>
        <p:nvGrpSpPr>
          <p:cNvPr id="100" name="Group 99"/>
          <p:cNvGrpSpPr/>
          <p:nvPr/>
        </p:nvGrpSpPr>
        <p:grpSpPr>
          <a:xfrm>
            <a:off x="4915445" y="8784139"/>
            <a:ext cx="398701" cy="398409"/>
            <a:chOff x="4633349" y="7387119"/>
            <a:chExt cx="1781825" cy="1780523"/>
          </a:xfrm>
        </p:grpSpPr>
        <p:sp>
          <p:nvSpPr>
            <p:cNvPr id="116" name="Oval 115"/>
            <p:cNvSpPr/>
            <p:nvPr/>
          </p:nvSpPr>
          <p:spPr>
            <a:xfrm>
              <a:off x="4633349" y="7387119"/>
              <a:ext cx="1781825" cy="1780523"/>
            </a:xfrm>
            <a:prstGeom prst="ellipse">
              <a:avLst/>
            </a:prstGeom>
            <a:solidFill>
              <a:srgbClr val="1B3174"/>
            </a:solidFill>
            <a:ln>
              <a:solidFill>
                <a:srgbClr val="1B31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5291890" y="8330694"/>
              <a:ext cx="518502" cy="259841"/>
            </a:xfrm>
            <a:prstGeom prst="rect">
              <a:avLst/>
            </a:prstGeom>
            <a:solidFill>
              <a:srgbClr val="1B3174"/>
            </a:solidFill>
            <a:ln>
              <a:solidFill>
                <a:srgbClr val="1B31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5442506" y="8774683"/>
            <a:ext cx="587578" cy="398409"/>
            <a:chOff x="5442506" y="8774683"/>
            <a:chExt cx="587578" cy="398409"/>
          </a:xfrm>
        </p:grpSpPr>
        <p:sp>
          <p:nvSpPr>
            <p:cNvPr id="65" name="Oval 64"/>
            <p:cNvSpPr/>
            <p:nvPr/>
          </p:nvSpPr>
          <p:spPr>
            <a:xfrm>
              <a:off x="5530510" y="8774683"/>
              <a:ext cx="398700" cy="398409"/>
            </a:xfrm>
            <a:prstGeom prst="ellipse">
              <a:avLst/>
            </a:prstGeom>
            <a:solidFill>
              <a:srgbClr val="1B3174"/>
            </a:solidFill>
            <a:ln>
              <a:solidFill>
                <a:srgbClr val="1B31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/>
            </a:p>
          </p:txBody>
        </p:sp>
        <p:grpSp>
          <p:nvGrpSpPr>
            <p:cNvPr id="66" name="Group 65"/>
            <p:cNvGrpSpPr/>
            <p:nvPr/>
          </p:nvGrpSpPr>
          <p:grpSpPr>
            <a:xfrm>
              <a:off x="5442506" y="8881286"/>
              <a:ext cx="587578" cy="255854"/>
              <a:chOff x="4930067" y="8368621"/>
              <a:chExt cx="1026339" cy="446906"/>
            </a:xfrm>
          </p:grpSpPr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68776" y="8368621"/>
                <a:ext cx="548919" cy="376693"/>
              </a:xfrm>
              <a:prstGeom prst="rect">
                <a:avLst/>
              </a:prstGeom>
            </p:spPr>
          </p:pic>
          <p:sp>
            <p:nvSpPr>
              <p:cNvPr id="70" name="TextBox 69"/>
              <p:cNvSpPr txBox="1"/>
              <p:nvPr/>
            </p:nvSpPr>
            <p:spPr>
              <a:xfrm>
                <a:off x="4930067" y="8385447"/>
                <a:ext cx="1026339" cy="4300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000" b="1" dirty="0">
                    <a:solidFill>
                      <a:schemeClr val="bg1"/>
                    </a:solidFill>
                    <a:latin typeface="PT Sans Narrow" panose="020B0506020203020204" pitchFamily="34" charset="0"/>
                  </a:rPr>
                  <a:t>6</a:t>
                </a:r>
                <a:r>
                  <a:rPr lang="fr-FR" sz="1000" b="1" dirty="0" smtClean="0">
                    <a:solidFill>
                      <a:schemeClr val="bg1"/>
                    </a:solidFill>
                    <a:latin typeface="PT Sans Narrow" panose="020B0506020203020204" pitchFamily="34" charset="0"/>
                  </a:rPr>
                  <a:t>0</a:t>
                </a:r>
                <a:endParaRPr lang="en-US" sz="700" b="1" dirty="0">
                  <a:solidFill>
                    <a:schemeClr val="bg1"/>
                  </a:solidFill>
                  <a:latin typeface="PT Sans Narrow" panose="020B0506020203020204" pitchFamily="34" charset="0"/>
                </a:endParaRPr>
              </a:p>
            </p:txBody>
          </p:sp>
        </p:grpSp>
      </p:grpSp>
      <p:grpSp>
        <p:nvGrpSpPr>
          <p:cNvPr id="69" name="Group 33"/>
          <p:cNvGrpSpPr/>
          <p:nvPr/>
        </p:nvGrpSpPr>
        <p:grpSpPr>
          <a:xfrm>
            <a:off x="4938040" y="8798460"/>
            <a:ext cx="353510" cy="369766"/>
            <a:chOff x="14583006" y="7858806"/>
            <a:chExt cx="761748" cy="761191"/>
          </a:xfrm>
        </p:grpSpPr>
        <p:grpSp>
          <p:nvGrpSpPr>
            <p:cNvPr id="71" name="Group 253"/>
            <p:cNvGrpSpPr/>
            <p:nvPr/>
          </p:nvGrpSpPr>
          <p:grpSpPr>
            <a:xfrm>
              <a:off x="14583006" y="7858806"/>
              <a:ext cx="761748" cy="761191"/>
              <a:chOff x="4633349" y="7387119"/>
              <a:chExt cx="1781825" cy="1780523"/>
            </a:xfrm>
            <a:solidFill>
              <a:srgbClr val="003976"/>
            </a:solidFill>
          </p:grpSpPr>
          <p:grpSp>
            <p:nvGrpSpPr>
              <p:cNvPr id="74" name="Group 255"/>
              <p:cNvGrpSpPr/>
              <p:nvPr/>
            </p:nvGrpSpPr>
            <p:grpSpPr>
              <a:xfrm>
                <a:off x="4633349" y="7387119"/>
                <a:ext cx="1781825" cy="1780523"/>
                <a:chOff x="3760094" y="2502724"/>
                <a:chExt cx="758683" cy="758129"/>
              </a:xfrm>
              <a:grpFill/>
            </p:grpSpPr>
            <p:sp>
              <p:nvSpPr>
                <p:cNvPr id="76" name="Oval 257"/>
                <p:cNvSpPr/>
                <p:nvPr/>
              </p:nvSpPr>
              <p:spPr>
                <a:xfrm>
                  <a:off x="3760094" y="2502724"/>
                  <a:ext cx="758683" cy="758129"/>
                </a:xfrm>
                <a:prstGeom prst="ellipse">
                  <a:avLst/>
                </a:prstGeom>
                <a:grpFill/>
                <a:ln>
                  <a:solidFill>
                    <a:srgbClr val="00397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200" dirty="0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pic>
              <p:nvPicPr>
                <p:cNvPr id="81" name="Picture 258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857823" y="2684511"/>
                  <a:ext cx="563224" cy="378398"/>
                </a:xfrm>
                <a:prstGeom prst="rect">
                  <a:avLst/>
                </a:prstGeom>
                <a:grpFill/>
                <a:ln>
                  <a:solidFill>
                    <a:srgbClr val="003976"/>
                  </a:solidFill>
                </a:ln>
              </p:spPr>
            </p:pic>
          </p:grpSp>
          <p:sp>
            <p:nvSpPr>
              <p:cNvPr id="75" name="Rectangle 74"/>
              <p:cNvSpPr/>
              <p:nvPr/>
            </p:nvSpPr>
            <p:spPr>
              <a:xfrm>
                <a:off x="5254174" y="8322015"/>
                <a:ext cx="597329" cy="265524"/>
              </a:xfrm>
              <a:prstGeom prst="rect">
                <a:avLst/>
              </a:prstGeom>
              <a:grpFill/>
              <a:ln>
                <a:solidFill>
                  <a:srgbClr val="00397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cxnSp>
          <p:nvCxnSpPr>
            <p:cNvPr id="72" name="Straight Connector 259"/>
            <p:cNvCxnSpPr/>
            <p:nvPr/>
          </p:nvCxnSpPr>
          <p:spPr>
            <a:xfrm flipH="1">
              <a:off x="14756976" y="8013606"/>
              <a:ext cx="463622" cy="463622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261"/>
            <p:cNvCxnSpPr/>
            <p:nvPr/>
          </p:nvCxnSpPr>
          <p:spPr>
            <a:xfrm>
              <a:off x="14756976" y="8013606"/>
              <a:ext cx="462295" cy="463622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59046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1086</TotalTime>
  <Words>255</Words>
  <Application>Microsoft Office PowerPoint</Application>
  <PresentationFormat>A4 Paper (210x297 mm)</PresentationFormat>
  <Paragraphs>144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PT Sans Narrow</vt:lpstr>
      <vt:lpstr>Office Theme</vt:lpstr>
      <vt:lpstr>PowerPoint Presentation</vt:lpstr>
      <vt:lpstr>PowerPoint Presentation</vt:lpstr>
    </vt:vector>
  </TitlesOfParts>
  <Company>New Wave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Nina Lefevre</dc:creator>
  <cp:lastModifiedBy>Christophe Lardy</cp:lastModifiedBy>
  <cp:revision>149</cp:revision>
  <dcterms:created xsi:type="dcterms:W3CDTF">2019-03-19T14:37:30Z</dcterms:created>
  <dcterms:modified xsi:type="dcterms:W3CDTF">2020-07-31T12:05:53Z</dcterms:modified>
</cp:coreProperties>
</file>